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8" r:id="rId2"/>
    <p:sldId id="279" r:id="rId3"/>
    <p:sldId id="306" r:id="rId4"/>
    <p:sldId id="280" r:id="rId5"/>
    <p:sldId id="260" r:id="rId6"/>
    <p:sldId id="261" r:id="rId7"/>
    <p:sldId id="282" r:id="rId8"/>
    <p:sldId id="288" r:id="rId9"/>
    <p:sldId id="303" r:id="rId10"/>
    <p:sldId id="285" r:id="rId11"/>
    <p:sldId id="286" r:id="rId12"/>
    <p:sldId id="287" r:id="rId13"/>
    <p:sldId id="290" r:id="rId14"/>
    <p:sldId id="300" r:id="rId15"/>
    <p:sldId id="301" r:id="rId16"/>
    <p:sldId id="304" r:id="rId17"/>
    <p:sldId id="305" r:id="rId18"/>
    <p:sldId id="302" r:id="rId19"/>
    <p:sldId id="299" r:id="rId20"/>
    <p:sldId id="291" r:id="rId21"/>
    <p:sldId id="293" r:id="rId22"/>
    <p:sldId id="292" r:id="rId23"/>
    <p:sldId id="294" r:id="rId24"/>
    <p:sldId id="295" r:id="rId25"/>
    <p:sldId id="297" r:id="rId26"/>
    <p:sldId id="296" r:id="rId27"/>
    <p:sldId id="289"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1572" y="-21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CF6311-8144-42B4-A511-01975D04ABF4}" type="datetimeFigureOut">
              <a:rPr lang="en-US" smtClean="0"/>
              <a:t>9/11/2021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6776C7-85FF-4EDF-A515-2B8547DB9D20}" type="slidenum">
              <a:rPr lang="en-US" smtClean="0"/>
              <a:t>‹#›</a:t>
            </a:fld>
            <a:endParaRPr lang="en-US"/>
          </a:p>
        </p:txBody>
      </p:sp>
    </p:spTree>
    <p:extLst>
      <p:ext uri="{BB962C8B-B14F-4D97-AF65-F5344CB8AC3E}">
        <p14:creationId xmlns:p14="http://schemas.microsoft.com/office/powerpoint/2010/main" val="2721703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6776C7-85FF-4EDF-A515-2B8547DB9D20}" type="slidenum">
              <a:rPr lang="en-US" smtClean="0"/>
              <a:t>10</a:t>
            </a:fld>
            <a:endParaRPr lang="en-US"/>
          </a:p>
        </p:txBody>
      </p:sp>
    </p:spTree>
    <p:extLst>
      <p:ext uri="{BB962C8B-B14F-4D97-AF65-F5344CB8AC3E}">
        <p14:creationId xmlns:p14="http://schemas.microsoft.com/office/powerpoint/2010/main" val="699531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9C67BAB-E77A-44FF-BBDC-BE4D5DCE94E5}" type="datetimeFigureOut">
              <a:rPr lang="en-US" smtClean="0">
                <a:solidFill>
                  <a:prstClr val="black">
                    <a:tint val="75000"/>
                  </a:prstClr>
                </a:solidFill>
              </a:rPr>
              <a:pPr/>
              <a:t>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3628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C67BAB-E77A-44FF-BBDC-BE4D5DCE94E5}" type="datetimeFigureOut">
              <a:rPr lang="en-US" smtClean="0">
                <a:solidFill>
                  <a:prstClr val="black">
                    <a:tint val="75000"/>
                  </a:prstClr>
                </a:solidFill>
              </a:rPr>
              <a:pPr/>
              <a:t>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1963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C67BAB-E77A-44FF-BBDC-BE4D5DCE94E5}" type="datetimeFigureOut">
              <a:rPr lang="en-US" smtClean="0">
                <a:solidFill>
                  <a:prstClr val="black">
                    <a:tint val="75000"/>
                  </a:prstClr>
                </a:solidFill>
              </a:rPr>
              <a:pPr/>
              <a:t>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8079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C67BAB-E77A-44FF-BBDC-BE4D5DCE94E5}" type="datetimeFigureOut">
              <a:rPr lang="en-US" smtClean="0">
                <a:solidFill>
                  <a:prstClr val="black">
                    <a:tint val="75000"/>
                  </a:prstClr>
                </a:solidFill>
              </a:rPr>
              <a:pPr/>
              <a:t>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0755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C67BAB-E77A-44FF-BBDC-BE4D5DCE94E5}" type="datetimeFigureOut">
              <a:rPr lang="en-US" smtClean="0">
                <a:solidFill>
                  <a:prstClr val="black">
                    <a:tint val="75000"/>
                  </a:prstClr>
                </a:solidFill>
              </a:rPr>
              <a:pPr/>
              <a:t>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788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C67BAB-E77A-44FF-BBDC-BE4D5DCE94E5}" type="datetimeFigureOut">
              <a:rPr lang="en-US" smtClean="0">
                <a:solidFill>
                  <a:prstClr val="black">
                    <a:tint val="75000"/>
                  </a:prstClr>
                </a:solidFill>
              </a:rPr>
              <a:pPr/>
              <a:t>9/11/2021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0882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C67BAB-E77A-44FF-BBDC-BE4D5DCE94E5}" type="datetimeFigureOut">
              <a:rPr lang="en-US" smtClean="0">
                <a:solidFill>
                  <a:prstClr val="black">
                    <a:tint val="75000"/>
                  </a:prstClr>
                </a:solidFill>
              </a:rPr>
              <a:pPr/>
              <a:t>9/11/2021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148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C67BAB-E77A-44FF-BBDC-BE4D5DCE94E5}" type="datetimeFigureOut">
              <a:rPr lang="en-US" smtClean="0">
                <a:solidFill>
                  <a:prstClr val="black">
                    <a:tint val="75000"/>
                  </a:prstClr>
                </a:solidFill>
              </a:rPr>
              <a:pPr/>
              <a:t>9/11/2021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735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C67BAB-E77A-44FF-BBDC-BE4D5DCE94E5}" type="datetimeFigureOut">
              <a:rPr lang="en-US" smtClean="0">
                <a:solidFill>
                  <a:prstClr val="black">
                    <a:tint val="75000"/>
                  </a:prstClr>
                </a:solidFill>
              </a:rPr>
              <a:pPr/>
              <a:t>9/11/2021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0319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C67BAB-E77A-44FF-BBDC-BE4D5DCE94E5}" type="datetimeFigureOut">
              <a:rPr lang="en-US" smtClean="0">
                <a:solidFill>
                  <a:prstClr val="black">
                    <a:tint val="75000"/>
                  </a:prstClr>
                </a:solidFill>
              </a:rPr>
              <a:pPr/>
              <a:t>9/11/2021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4807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C67BAB-E77A-44FF-BBDC-BE4D5DCE94E5}" type="datetimeFigureOut">
              <a:rPr lang="en-US" smtClean="0">
                <a:solidFill>
                  <a:prstClr val="black">
                    <a:tint val="75000"/>
                  </a:prstClr>
                </a:solidFill>
              </a:rPr>
              <a:pPr/>
              <a:t>9/11/2021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15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C67BAB-E77A-44FF-BBDC-BE4D5DCE94E5}" type="datetimeFigureOut">
              <a:rPr lang="en-US" smtClean="0">
                <a:solidFill>
                  <a:prstClr val="black">
                    <a:tint val="75000"/>
                  </a:prstClr>
                </a:solidFill>
              </a:rPr>
              <a:pPr/>
              <a:t>9/11/2021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8447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7999"/>
          </a:xfrm>
        </p:spPr>
      </p:pic>
      <p:sp>
        <p:nvSpPr>
          <p:cNvPr id="5" name="Rectangle 4"/>
          <p:cNvSpPr/>
          <p:nvPr/>
        </p:nvSpPr>
        <p:spPr>
          <a:xfrm>
            <a:off x="755576" y="1844824"/>
            <a:ext cx="6984775" cy="3447098"/>
          </a:xfrm>
          <a:prstGeom prst="rect">
            <a:avLst/>
          </a:prstGeom>
        </p:spPr>
        <p:txBody>
          <a:bodyPr wrap="square">
            <a:spAutoFit/>
          </a:bodyPr>
          <a:lstStyle/>
          <a:p>
            <a:r>
              <a:rPr lang="en-US" sz="6600" b="1" u="sng" dirty="0">
                <a:solidFill>
                  <a:srgbClr val="FF0000"/>
                </a:solidFill>
                <a:latin typeface="Times New Roman" pitchFamily="18" charset="0"/>
                <a:cs typeface="Times New Roman" pitchFamily="18" charset="0"/>
              </a:rPr>
              <a:t>BÀI </a:t>
            </a:r>
            <a:r>
              <a:rPr lang="en-US" sz="6600" b="1" u="sng" dirty="0" smtClean="0">
                <a:solidFill>
                  <a:srgbClr val="FF0000"/>
                </a:solidFill>
                <a:latin typeface="Times New Roman" pitchFamily="18" charset="0"/>
                <a:cs typeface="Times New Roman" pitchFamily="18" charset="0"/>
              </a:rPr>
              <a:t>1</a:t>
            </a:r>
            <a:endParaRPr lang="en-US" sz="6600" b="1" u="sng" dirty="0">
              <a:solidFill>
                <a:srgbClr val="FF0000"/>
              </a:solidFill>
              <a:latin typeface="Times New Roman" pitchFamily="18" charset="0"/>
              <a:cs typeface="Times New Roman" pitchFamily="18" charset="0"/>
            </a:endParaRPr>
          </a:p>
          <a:p>
            <a:r>
              <a:rPr lang="en-US" sz="5400" b="1" i="1" dirty="0" smtClean="0">
                <a:solidFill>
                  <a:prstClr val="black"/>
                </a:solidFill>
                <a:latin typeface="Times New Roman" pitchFamily="18" charset="0"/>
                <a:cs typeface="Times New Roman" pitchFamily="18" charset="0"/>
              </a:rPr>
              <a:t>   </a:t>
            </a:r>
            <a:r>
              <a:rPr lang="en-US" sz="7200" b="1" i="1" dirty="0" smtClean="0">
                <a:solidFill>
                  <a:prstClr val="black"/>
                </a:solidFill>
                <a:latin typeface="Times New Roman" pitchFamily="18" charset="0"/>
                <a:cs typeface="Times New Roman" pitchFamily="18" charset="0"/>
              </a:rPr>
              <a:t>SỐNG GIẢN DỊ</a:t>
            </a:r>
            <a:r>
              <a:rPr lang="en-US" sz="8000" b="1" i="1" dirty="0">
                <a:solidFill>
                  <a:prstClr val="black"/>
                </a:solidFill>
                <a:latin typeface="Times New Roman" pitchFamily="18" charset="0"/>
                <a:cs typeface="Times New Roman" pitchFamily="18" charset="0"/>
              </a:rPr>
              <a:t>	</a:t>
            </a:r>
            <a:r>
              <a:rPr lang="en-US" sz="4400" b="1" i="1" dirty="0">
                <a:solidFill>
                  <a:prstClr val="black"/>
                </a:solidFill>
                <a:latin typeface="Times New Roman" pitchFamily="18" charset="0"/>
                <a:cs typeface="Times New Roman" pitchFamily="18" charset="0"/>
              </a:rPr>
              <a:t>			</a:t>
            </a:r>
            <a:endParaRPr lang="vi-VN" sz="4400" b="1" i="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719001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
        <p:nvSpPr>
          <p:cNvPr id="5" name="Rectangle 4"/>
          <p:cNvSpPr/>
          <p:nvPr/>
        </p:nvSpPr>
        <p:spPr>
          <a:xfrm>
            <a:off x="3131038" y="764704"/>
            <a:ext cx="5832648" cy="4555093"/>
          </a:xfrm>
          <a:prstGeom prst="rect">
            <a:avLst/>
          </a:prstGeom>
        </p:spPr>
        <p:txBody>
          <a:bodyPr wrap="square">
            <a:spAutoFit/>
          </a:bodyPr>
          <a:lstStyle/>
          <a:p>
            <a:r>
              <a:rPr lang="en-US" sz="4000" b="1" dirty="0" smtClean="0">
                <a:solidFill>
                  <a:srgbClr val="FF0000"/>
                </a:solidFill>
                <a:latin typeface="Times New Roman" pitchFamily="18" charset="0"/>
                <a:cs typeface="Times New Roman" pitchFamily="18" charset="0"/>
              </a:rPr>
              <a:t>2. </a:t>
            </a:r>
            <a:r>
              <a:rPr lang="vi-VN" sz="4000" b="1" dirty="0" smtClean="0">
                <a:solidFill>
                  <a:srgbClr val="FF0000"/>
                </a:solidFill>
                <a:latin typeface="Times New Roman" pitchFamily="18" charset="0"/>
                <a:cs typeface="Times New Roman" pitchFamily="18" charset="0"/>
              </a:rPr>
              <a:t>Nội </a:t>
            </a:r>
            <a:r>
              <a:rPr lang="vi-VN" sz="4000" b="1" dirty="0">
                <a:solidFill>
                  <a:srgbClr val="FF0000"/>
                </a:solidFill>
                <a:latin typeface="Times New Roman" pitchFamily="18" charset="0"/>
                <a:cs typeface="Times New Roman" pitchFamily="18" charset="0"/>
              </a:rPr>
              <a:t>dung bài học</a:t>
            </a:r>
          </a:p>
          <a:p>
            <a:endParaRPr lang="vi-VN" dirty="0"/>
          </a:p>
          <a:p>
            <a:r>
              <a:rPr lang="en-US" sz="3600" b="1" i="1" dirty="0" smtClean="0">
                <a:latin typeface="Times New Roman" pitchFamily="18" charset="0"/>
                <a:cs typeface="Times New Roman" pitchFamily="18" charset="0"/>
              </a:rPr>
              <a:t>a.</a:t>
            </a:r>
            <a:r>
              <a:rPr lang="vi-VN" sz="3600" b="1" i="1" dirty="0" smtClean="0">
                <a:latin typeface="Times New Roman" pitchFamily="18" charset="0"/>
                <a:cs typeface="Times New Roman" pitchFamily="18" charset="0"/>
              </a:rPr>
              <a:t>Khái niệm</a:t>
            </a:r>
            <a:endParaRPr lang="en-US" sz="3600" b="1" i="1" dirty="0" smtClean="0">
              <a:latin typeface="Times New Roman" pitchFamily="18" charset="0"/>
              <a:cs typeface="Times New Roman" pitchFamily="18" charset="0"/>
            </a:endParaRPr>
          </a:p>
          <a:p>
            <a:endParaRPr lang="vi-VN" sz="3600" b="1" i="1" dirty="0">
              <a:latin typeface="Times New Roman" pitchFamily="18" charset="0"/>
              <a:cs typeface="Times New Roman" pitchFamily="18" charset="0"/>
            </a:endParaRPr>
          </a:p>
          <a:p>
            <a:r>
              <a:rPr lang="vi-VN" sz="4000" i="1" dirty="0" smtClean="0">
                <a:latin typeface="Times New Roman" pitchFamily="18" charset="0"/>
                <a:cs typeface="Times New Roman" pitchFamily="18" charset="0"/>
              </a:rPr>
              <a:t>Sống </a:t>
            </a:r>
            <a:r>
              <a:rPr lang="vi-VN" sz="4000" i="1" dirty="0">
                <a:latin typeface="Times New Roman" pitchFamily="18" charset="0"/>
                <a:cs typeface="Times New Roman" pitchFamily="18" charset="0"/>
              </a:rPr>
              <a:t>giản dị là sống phù hợp với điều kiện, hoàn cảnh của bản thân, gia đình và xã </a:t>
            </a:r>
            <a:r>
              <a:rPr lang="vi-VN" sz="4000" i="1" dirty="0" smtClean="0">
                <a:latin typeface="Times New Roman" pitchFamily="18" charset="0"/>
                <a:cs typeface="Times New Roman" pitchFamily="18" charset="0"/>
              </a:rPr>
              <a:t>hội</a:t>
            </a:r>
            <a:r>
              <a:rPr lang="en-US" sz="4000" i="1" dirty="0" smtClean="0">
                <a:latin typeface="Times New Roman" pitchFamily="18" charset="0"/>
                <a:cs typeface="Times New Roman" pitchFamily="18" charset="0"/>
              </a:rPr>
              <a:t>.</a:t>
            </a:r>
            <a:endParaRPr lang="vi-VN" sz="4000" i="1" dirty="0">
              <a:latin typeface="Times New Roman" pitchFamily="18" charset="0"/>
              <a:cs typeface="Times New Roman" pitchFamily="18" charset="0"/>
            </a:endParaRPr>
          </a:p>
        </p:txBody>
      </p:sp>
    </p:spTree>
    <p:extLst>
      <p:ext uri="{BB962C8B-B14F-4D97-AF65-F5344CB8AC3E}">
        <p14:creationId xmlns:p14="http://schemas.microsoft.com/office/powerpoint/2010/main" val="942133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barn(inVertical)">
                                      <p:cBhvr>
                                        <p:cTn id="1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9" cy="6858000"/>
          </a:xfrm>
        </p:spPr>
      </p:pic>
      <p:sp>
        <p:nvSpPr>
          <p:cNvPr id="5" name="Rectangle 4"/>
          <p:cNvSpPr/>
          <p:nvPr/>
        </p:nvSpPr>
        <p:spPr>
          <a:xfrm>
            <a:off x="755576" y="476672"/>
            <a:ext cx="7632848" cy="5139869"/>
          </a:xfrm>
          <a:prstGeom prst="rect">
            <a:avLst/>
          </a:prstGeom>
        </p:spPr>
        <p:txBody>
          <a:bodyPr wrap="square">
            <a:spAutoFit/>
          </a:bodyPr>
          <a:lstStyle/>
          <a:p>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Tình</a:t>
            </a:r>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huống</a:t>
            </a:r>
            <a:endParaRPr lang="en-US" sz="4000" b="1" i="1" dirty="0" smtClean="0">
              <a:solidFill>
                <a:srgbClr val="FF0000"/>
              </a:solidFill>
              <a:latin typeface="Times New Roman" pitchFamily="18" charset="0"/>
              <a:cs typeface="Times New Roman" pitchFamily="18" charset="0"/>
            </a:endParaRPr>
          </a:p>
          <a:p>
            <a:r>
              <a:rPr lang="vi-VN" sz="3600" dirty="0" smtClean="0">
                <a:latin typeface="Times New Roman" pitchFamily="18" charset="0"/>
                <a:cs typeface="Times New Roman" pitchFamily="18" charset="0"/>
              </a:rPr>
              <a:t>Gia </a:t>
            </a:r>
            <a:r>
              <a:rPr lang="vi-VN" sz="3600" dirty="0">
                <a:latin typeface="Times New Roman" pitchFamily="18" charset="0"/>
                <a:cs typeface="Times New Roman" pitchFamily="18" charset="0"/>
              </a:rPr>
              <a:t>đình An cuộc sống rất khó khăn, bố về hưu, mẹ An phải làm lụng vất vả để nuôi 3 chị em ăn học nhưng An lúc nào cũng đua đòi, chưng diện”.</a:t>
            </a:r>
          </a:p>
          <a:p>
            <a:endParaRPr lang="en-US" sz="3600" dirty="0" smtClean="0">
              <a:latin typeface="Times New Roman" pitchFamily="18" charset="0"/>
              <a:cs typeface="Times New Roman" pitchFamily="18" charset="0"/>
            </a:endParaRPr>
          </a:p>
          <a:p>
            <a:r>
              <a:rPr lang="vi-VN" sz="3600" b="1" i="1" dirty="0" smtClean="0">
                <a:latin typeface="Times New Roman" pitchFamily="18" charset="0"/>
                <a:cs typeface="Times New Roman" pitchFamily="18" charset="0"/>
              </a:rPr>
              <a:t>Các </a:t>
            </a:r>
            <a:r>
              <a:rPr lang="vi-VN" sz="3600" b="1" i="1" dirty="0">
                <a:latin typeface="Times New Roman" pitchFamily="18" charset="0"/>
                <a:cs typeface="Times New Roman" pitchFamily="18" charset="0"/>
              </a:rPr>
              <a:t>em có nhận xét gì </a:t>
            </a:r>
            <a:r>
              <a:rPr lang="vi-VN" sz="3600" b="1" i="1" dirty="0" smtClean="0">
                <a:latin typeface="Times New Roman" pitchFamily="18" charset="0"/>
                <a:cs typeface="Times New Roman" pitchFamily="18" charset="0"/>
              </a:rPr>
              <a:t>về</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cách</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ăn</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mặc</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của</a:t>
            </a:r>
            <a:r>
              <a:rPr lang="vi-VN" sz="3600" b="1" i="1" dirty="0" smtClean="0">
                <a:latin typeface="Times New Roman" pitchFamily="18" charset="0"/>
                <a:cs typeface="Times New Roman" pitchFamily="18" charset="0"/>
              </a:rPr>
              <a:t> </a:t>
            </a:r>
            <a:r>
              <a:rPr lang="vi-VN" sz="3600" b="1" i="1" dirty="0">
                <a:latin typeface="Times New Roman" pitchFamily="18" charset="0"/>
                <a:cs typeface="Times New Roman" pitchFamily="18" charset="0"/>
              </a:rPr>
              <a:t>bạn An? Bạn An có phải là một người sống giản dị không? </a:t>
            </a:r>
          </a:p>
        </p:txBody>
      </p:sp>
    </p:spTree>
    <p:extLst>
      <p:ext uri="{BB962C8B-B14F-4D97-AF65-F5344CB8AC3E}">
        <p14:creationId xmlns:p14="http://schemas.microsoft.com/office/powerpoint/2010/main" val="40774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6341"/>
            <a:ext cx="9144000" cy="6858000"/>
          </a:xfrm>
        </p:spPr>
      </p:pic>
      <p:sp>
        <p:nvSpPr>
          <p:cNvPr id="7" name="Flowchart: Punched Tape 6"/>
          <p:cNvSpPr/>
          <p:nvPr/>
        </p:nvSpPr>
        <p:spPr>
          <a:xfrm>
            <a:off x="1691680" y="16737"/>
            <a:ext cx="6696744" cy="2232248"/>
          </a:xfrm>
          <a:prstGeom prst="flowChartPunchedTap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b="1" i="1" dirty="0" err="1" smtClean="0">
                <a:latin typeface="Times New Roman" pitchFamily="18" charset="0"/>
                <a:cs typeface="Times New Roman" pitchFamily="18" charset="0"/>
              </a:rPr>
              <a:t>Vậy</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sống</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giản</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dị</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được</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biểu</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hiện</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như</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thế</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nào</a:t>
            </a:r>
            <a:r>
              <a:rPr lang="en-US" sz="3600" b="1" i="1" dirty="0" smtClean="0">
                <a:latin typeface="Times New Roman" pitchFamily="18" charset="0"/>
                <a:cs typeface="Times New Roman" pitchFamily="18" charset="0"/>
              </a:rPr>
              <a:t>?</a:t>
            </a:r>
            <a:endParaRPr lang="en-US" sz="3600" b="1" i="1" dirty="0">
              <a:latin typeface="Times New Roman" pitchFamily="18" charset="0"/>
              <a:cs typeface="Times New Roman" pitchFamily="18" charset="0"/>
            </a:endParaRPr>
          </a:p>
        </p:txBody>
      </p:sp>
      <p:sp>
        <p:nvSpPr>
          <p:cNvPr id="8" name="Rounded Rectangle 7"/>
          <p:cNvSpPr/>
          <p:nvPr/>
        </p:nvSpPr>
        <p:spPr>
          <a:xfrm>
            <a:off x="2195736" y="2780928"/>
            <a:ext cx="6048672" cy="122413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dirty="0" err="1" smtClean="0">
                <a:latin typeface="Times New Roman" pitchFamily="18" charset="0"/>
                <a:cs typeface="Times New Roman" pitchFamily="18" charset="0"/>
              </a:rPr>
              <a:t>Không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xa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hoa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lãng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phí</a:t>
            </a:r>
            <a:endParaRPr lang="en-US" sz="3600" dirty="0">
              <a:latin typeface="Times New Roman" pitchFamily="18" charset="0"/>
              <a:cs typeface="Times New Roman" pitchFamily="18" charset="0"/>
            </a:endParaRPr>
          </a:p>
        </p:txBody>
      </p:sp>
      <p:sp>
        <p:nvSpPr>
          <p:cNvPr id="9" name="Rounded Rectangle 8"/>
          <p:cNvSpPr/>
          <p:nvPr/>
        </p:nvSpPr>
        <p:spPr>
          <a:xfrm>
            <a:off x="2198293" y="4545601"/>
            <a:ext cx="6048672" cy="115212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dirty="0" err="1" smtClean="0">
                <a:latin typeface="Times New Roman" pitchFamily="18" charset="0"/>
                <a:cs typeface="Times New Roman" pitchFamily="18" charset="0"/>
              </a:rPr>
              <a:t>Không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cầu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kì</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kiểu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cách</a:t>
            </a:r>
            <a:endParaRPr lang="en-US" sz="3600" dirty="0">
              <a:latin typeface="Times New Roman" pitchFamily="18" charset="0"/>
              <a:cs typeface="Times New Roman" pitchFamily="18" charset="0"/>
            </a:endParaRPr>
          </a:p>
        </p:txBody>
      </p:sp>
      <p:sp>
        <p:nvSpPr>
          <p:cNvPr id="10" name="Rounded Rectangle 9"/>
          <p:cNvSpPr/>
          <p:nvPr/>
        </p:nvSpPr>
        <p:spPr>
          <a:xfrm>
            <a:off x="539552" y="3140968"/>
            <a:ext cx="1296144" cy="230425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smtClean="0">
                <a:solidFill>
                  <a:schemeClr val="tx1"/>
                </a:solidFill>
                <a:latin typeface="Times New Roman" pitchFamily="18" charset="0"/>
                <a:cs typeface="Times New Roman" pitchFamily="18" charset="0"/>
              </a:rPr>
              <a:t>b. </a:t>
            </a:r>
            <a:r>
              <a:rPr lang="en-US" sz="3600" b="1" dirty="0" err="1" smtClean="0">
                <a:solidFill>
                  <a:schemeClr val="tx1"/>
                </a:solidFill>
                <a:latin typeface="Times New Roman" pitchFamily="18" charset="0"/>
                <a:cs typeface="Times New Roman" pitchFamily="18" charset="0"/>
              </a:rPr>
              <a:t>Biểu</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hiện</a:t>
            </a:r>
            <a:endParaRPr lang="en-US" sz="3600" b="1" dirty="0">
              <a:solidFill>
                <a:schemeClr val="tx1"/>
              </a:solidFill>
              <a:latin typeface="Times New Roman" pitchFamily="18" charset="0"/>
              <a:cs typeface="Times New Roman" pitchFamily="18" charset="0"/>
            </a:endParaRPr>
          </a:p>
        </p:txBody>
      </p:sp>
      <p:cxnSp>
        <p:nvCxnSpPr>
          <p:cNvPr id="12" name="Straight Arrow Connector 11"/>
          <p:cNvCxnSpPr/>
          <p:nvPr/>
        </p:nvCxnSpPr>
        <p:spPr>
          <a:xfrm flipV="1">
            <a:off x="1835696" y="3392996"/>
            <a:ext cx="360040" cy="8280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835696" y="4221088"/>
            <a:ext cx="360040" cy="1080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428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5" name="Cloud Callout 4"/>
          <p:cNvSpPr/>
          <p:nvPr/>
        </p:nvSpPr>
        <p:spPr>
          <a:xfrm>
            <a:off x="143508" y="1412776"/>
            <a:ext cx="4464496" cy="3600400"/>
          </a:xfrm>
          <a:prstGeom prst="cloud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smtClean="0">
                <a:latin typeface="Times New Roman" pitchFamily="18" charset="0"/>
                <a:cs typeface="Times New Roman" pitchFamily="18" charset="0"/>
              </a:rPr>
              <a:t>1. </a:t>
            </a:r>
            <a:r>
              <a:rPr lang="en-US" sz="4400" b="1" dirty="0" err="1" smtClean="0">
                <a:latin typeface="Times New Roman" pitchFamily="18" charset="0"/>
                <a:cs typeface="Times New Roman" pitchFamily="18" charset="0"/>
              </a:rPr>
              <a:t>Sống</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giản</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dị</a:t>
            </a:r>
            <a:endParaRPr lang="en-US" sz="4400" b="1" dirty="0">
              <a:latin typeface="Times New Roman" pitchFamily="18" charset="0"/>
              <a:cs typeface="Times New Roman" pitchFamily="18" charset="0"/>
            </a:endParaRPr>
          </a:p>
        </p:txBody>
      </p:sp>
      <p:sp>
        <p:nvSpPr>
          <p:cNvPr id="6" name="Cloud Callout 5"/>
          <p:cNvSpPr/>
          <p:nvPr/>
        </p:nvSpPr>
        <p:spPr>
          <a:xfrm>
            <a:off x="4932040" y="1484784"/>
            <a:ext cx="4032448" cy="3744416"/>
          </a:xfrm>
          <a:prstGeom prst="cloud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smtClean="0">
                <a:latin typeface="Times New Roman" pitchFamily="18" charset="0"/>
                <a:cs typeface="Times New Roman" pitchFamily="18" charset="0"/>
              </a:rPr>
              <a:t>2. </a:t>
            </a:r>
            <a:r>
              <a:rPr lang="en-US" sz="4400" b="1" dirty="0" err="1" smtClean="0">
                <a:latin typeface="Times New Roman" pitchFamily="18" charset="0"/>
                <a:cs typeface="Times New Roman" pitchFamily="18" charset="0"/>
              </a:rPr>
              <a:t>Không</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giản</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dị</a:t>
            </a:r>
            <a:endParaRPr lang="en-US" sz="4400" b="1" dirty="0">
              <a:latin typeface="Times New Roman" pitchFamily="18" charset="0"/>
              <a:cs typeface="Times New Roman" pitchFamily="18" charset="0"/>
            </a:endParaRPr>
          </a:p>
        </p:txBody>
      </p:sp>
      <p:sp>
        <p:nvSpPr>
          <p:cNvPr id="7" name="Rectangle 6"/>
          <p:cNvSpPr/>
          <p:nvPr/>
        </p:nvSpPr>
        <p:spPr>
          <a:xfrm>
            <a:off x="539552" y="260648"/>
            <a:ext cx="8136904" cy="707886"/>
          </a:xfrm>
          <a:prstGeom prst="rect">
            <a:avLst/>
          </a:prstGeom>
        </p:spPr>
        <p:txBody>
          <a:bodyPr wrap="square">
            <a:spAutoFit/>
          </a:bodyPr>
          <a:lstStyle/>
          <a:p>
            <a:r>
              <a:rPr lang="en-US" sz="4000" b="1" i="1" dirty="0" err="1" smtClean="0">
                <a:latin typeface="Times New Roman" pitchFamily="18" charset="0"/>
                <a:cs typeface="Times New Roman" pitchFamily="18" charset="0"/>
              </a:rPr>
              <a:t>Lấy</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ví</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dụ</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trong</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cuộc</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sống</a:t>
            </a:r>
            <a:r>
              <a:rPr lang="en-US" sz="4000" b="1" i="1" dirty="0" smtClean="0">
                <a:latin typeface="Times New Roman" pitchFamily="18" charset="0"/>
                <a:cs typeface="Times New Roman" pitchFamily="18" charset="0"/>
              </a:rPr>
              <a:t>:</a:t>
            </a:r>
            <a:endParaRPr lang="en-US" sz="4000" b="1" i="1" dirty="0">
              <a:latin typeface="Times New Roman" pitchFamily="18" charset="0"/>
              <a:cs typeface="Times New Roman" pitchFamily="18" charset="0"/>
            </a:endParaRPr>
          </a:p>
        </p:txBody>
      </p:sp>
    </p:spTree>
    <p:extLst>
      <p:ext uri="{BB962C8B-B14F-4D97-AF65-F5344CB8AC3E}">
        <p14:creationId xmlns:p14="http://schemas.microsoft.com/office/powerpoint/2010/main" val="3431099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9552" y="1028343"/>
            <a:ext cx="8136904" cy="5293757"/>
          </a:xfrm>
          <a:prstGeom prst="rect">
            <a:avLst/>
          </a:prstGeom>
          <a:effectLst>
            <a:outerShdw blurRad="63500" sx="102000" sy="102000" algn="ctr" rotWithShape="0">
              <a:prstClr val="black">
                <a:alpha val="40000"/>
              </a:prstClr>
            </a:outerShdw>
          </a:effectLst>
        </p:spPr>
        <p:txBody>
          <a:bodyPr wrap="square">
            <a:spAutoFit/>
          </a:bodyPr>
          <a:lstStyle/>
          <a:p>
            <a:pPr algn="just"/>
            <a:r>
              <a:rPr lang="vi-VN" sz="2600" b="1" i="1" dirty="0">
                <a:latin typeface="+mj-lt"/>
              </a:rPr>
              <a:t>Vào ngày 25/1/2019 (tức ngày 20 tháng Chạp vừa qua) thì Tổng Bí thư, Chủ tịch nước Nguyễn Phú Trọng đã viết bức thư gửi tới cô giáo Đặng Thị Phúc (86 tuổi) là cô giáo cũ dạy tiểu học của ông.</a:t>
            </a:r>
          </a:p>
          <a:p>
            <a:pPr algn="just"/>
            <a:r>
              <a:rPr lang="vi-VN" sz="2600" b="1" i="1" dirty="0">
                <a:latin typeface="+mj-lt"/>
              </a:rPr>
              <a:t>Trong thư, Tổng Bí thư, Chủ tịch nước đã nói rõ nhân dịp Tết Nguyên đán cổ truyền của dân tộc Tết Kỷ Hợi 2019 nên ông gửi lời hỏi thăm sức khỏe cô và gia đình. Ông kính chúc thầy cô sang năm mới sức khỏe, trường thọ, an khang, gia đình cô trong năm mới mọi việc hanh thông, tốt đẹp, có nhiều niềm vui mới.</a:t>
            </a:r>
          </a:p>
          <a:p>
            <a:pPr algn="just"/>
            <a:r>
              <a:rPr lang="vi-VN" sz="2600" b="1" i="1" dirty="0">
                <a:latin typeface="+mj-lt"/>
              </a:rPr>
              <a:t>Trong phần tái bút, ông còn trân trọng viết: "Em vẫn giữ mãi những kỷ niệm sâu sắc, không bao giờ phai mờ trong những năm tháng được cô dạy bảo".</a:t>
            </a:r>
          </a:p>
        </p:txBody>
      </p:sp>
    </p:spTree>
    <p:extLst>
      <p:ext uri="{BB962C8B-B14F-4D97-AF65-F5344CB8AC3E}">
        <p14:creationId xmlns:p14="http://schemas.microsoft.com/office/powerpoint/2010/main" val="15693348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0"/>
            <a:ext cx="8424936" cy="652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44548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04664"/>
            <a:ext cx="8712968"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13628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0"/>
            <a:ext cx="6336704" cy="3465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465810"/>
            <a:ext cx="6352356" cy="3450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7020272" y="1732904"/>
            <a:ext cx="2123728" cy="32082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i="1" dirty="0" err="1" smtClean="0">
                <a:solidFill>
                  <a:schemeClr val="tx1"/>
                </a:solidFill>
              </a:rPr>
              <a:t>Phó</a:t>
            </a:r>
            <a:r>
              <a:rPr lang="en-US" sz="2000" b="1" i="1" dirty="0" smtClean="0">
                <a:solidFill>
                  <a:schemeClr val="tx1"/>
                </a:solidFill>
              </a:rPr>
              <a:t> </a:t>
            </a:r>
            <a:r>
              <a:rPr lang="en-US" sz="2000" b="1" i="1" dirty="0" err="1" smtClean="0">
                <a:solidFill>
                  <a:schemeClr val="tx1"/>
                </a:solidFill>
              </a:rPr>
              <a:t>thủ</a:t>
            </a:r>
            <a:r>
              <a:rPr lang="en-US" sz="2000" b="1" i="1" dirty="0" smtClean="0">
                <a:solidFill>
                  <a:schemeClr val="tx1"/>
                </a:solidFill>
              </a:rPr>
              <a:t> </a:t>
            </a:r>
            <a:r>
              <a:rPr lang="en-US" sz="2000" b="1" i="1" dirty="0" err="1" smtClean="0">
                <a:solidFill>
                  <a:schemeClr val="tx1"/>
                </a:solidFill>
              </a:rPr>
              <a:t>tướng</a:t>
            </a:r>
            <a:r>
              <a:rPr lang="en-US" sz="2000" b="1" i="1" dirty="0" smtClean="0">
                <a:solidFill>
                  <a:schemeClr val="tx1"/>
                </a:solidFill>
              </a:rPr>
              <a:t> </a:t>
            </a:r>
            <a:r>
              <a:rPr lang="en-US" sz="2000" b="1" i="1" dirty="0" err="1" smtClean="0">
                <a:solidFill>
                  <a:schemeClr val="tx1"/>
                </a:solidFill>
              </a:rPr>
              <a:t>Vũ</a:t>
            </a:r>
            <a:r>
              <a:rPr lang="en-US" sz="2000" b="1" i="1" dirty="0" smtClean="0">
                <a:solidFill>
                  <a:schemeClr val="tx1"/>
                </a:solidFill>
              </a:rPr>
              <a:t> </a:t>
            </a:r>
            <a:r>
              <a:rPr lang="en-US" sz="2000" b="1" i="1" dirty="0" err="1" smtClean="0">
                <a:solidFill>
                  <a:schemeClr val="tx1"/>
                </a:solidFill>
              </a:rPr>
              <a:t>Đức</a:t>
            </a:r>
            <a:r>
              <a:rPr lang="en-US" sz="2000" b="1" i="1" dirty="0" smtClean="0">
                <a:solidFill>
                  <a:schemeClr val="tx1"/>
                </a:solidFill>
              </a:rPr>
              <a:t> </a:t>
            </a:r>
            <a:r>
              <a:rPr lang="en-US" sz="2000" b="1" i="1" dirty="0" err="1" smtClean="0">
                <a:solidFill>
                  <a:schemeClr val="tx1"/>
                </a:solidFill>
              </a:rPr>
              <a:t>Đam</a:t>
            </a:r>
            <a:endParaRPr lang="en-US" sz="2000" b="1" i="1" dirty="0">
              <a:solidFill>
                <a:schemeClr val="tx1"/>
              </a:solidFill>
            </a:endParaRPr>
          </a:p>
        </p:txBody>
      </p:sp>
    </p:spTree>
    <p:extLst>
      <p:ext uri="{BB962C8B-B14F-4D97-AF65-F5344CB8AC3E}">
        <p14:creationId xmlns:p14="http://schemas.microsoft.com/office/powerpoint/2010/main" val="420584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40152" y="0"/>
            <a:ext cx="3234358" cy="2704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4584"/>
            <a:ext cx="3060341" cy="2713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148" y="4193703"/>
            <a:ext cx="3159851" cy="2664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584"/>
            <a:ext cx="2987825" cy="2653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25" y="4250087"/>
            <a:ext cx="3293740" cy="2607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7867" y="2621961"/>
            <a:ext cx="2720044"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7866" y="4250087"/>
            <a:ext cx="2700300" cy="2607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512" y="2648599"/>
            <a:ext cx="3168353"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6"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67912" y="2631486"/>
            <a:ext cx="2815374" cy="1618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622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p:cTn id="7" dur="1000" fill="hold"/>
                                        <p:tgtEl>
                                          <p:spTgt spid="4101"/>
                                        </p:tgtEl>
                                        <p:attrNameLst>
                                          <p:attrName>ppt_w</p:attrName>
                                        </p:attrNameLst>
                                      </p:cBhvr>
                                      <p:tavLst>
                                        <p:tav tm="0">
                                          <p:val>
                                            <p:fltVal val="0"/>
                                          </p:val>
                                        </p:tav>
                                        <p:tav tm="100000">
                                          <p:val>
                                            <p:strVal val="#ppt_w"/>
                                          </p:val>
                                        </p:tav>
                                      </p:tavLst>
                                    </p:anim>
                                    <p:anim calcmode="lin" valueType="num">
                                      <p:cBhvr>
                                        <p:cTn id="8" dur="1000" fill="hold"/>
                                        <p:tgtEl>
                                          <p:spTgt spid="4101"/>
                                        </p:tgtEl>
                                        <p:attrNameLst>
                                          <p:attrName>ppt_h</p:attrName>
                                        </p:attrNameLst>
                                      </p:cBhvr>
                                      <p:tavLst>
                                        <p:tav tm="0">
                                          <p:val>
                                            <p:fltVal val="0"/>
                                          </p:val>
                                        </p:tav>
                                        <p:tav tm="100000">
                                          <p:val>
                                            <p:strVal val="#ppt_h"/>
                                          </p:val>
                                        </p:tav>
                                      </p:tavLst>
                                    </p:anim>
                                    <p:anim calcmode="lin" valueType="num">
                                      <p:cBhvr>
                                        <p:cTn id="9" dur="1000" fill="hold"/>
                                        <p:tgtEl>
                                          <p:spTgt spid="4101"/>
                                        </p:tgtEl>
                                        <p:attrNameLst>
                                          <p:attrName>style.rotation</p:attrName>
                                        </p:attrNameLst>
                                      </p:cBhvr>
                                      <p:tavLst>
                                        <p:tav tm="0">
                                          <p:val>
                                            <p:fltVal val="90"/>
                                          </p:val>
                                        </p:tav>
                                        <p:tav tm="100000">
                                          <p:val>
                                            <p:fltVal val="0"/>
                                          </p:val>
                                        </p:tav>
                                      </p:tavLst>
                                    </p:anim>
                                    <p:animEffect transition="in" filter="fade">
                                      <p:cBhvr>
                                        <p:cTn id="10" dur="1000"/>
                                        <p:tgtEl>
                                          <p:spTgt spid="4101"/>
                                        </p:tgtEl>
                                      </p:cBhvr>
                                    </p:animEffect>
                                  </p:childTnLst>
                                </p:cTn>
                              </p:par>
                              <p:par>
                                <p:cTn id="11" presetID="31" presetClass="entr" presetSubtype="0" fill="hold" nodeType="withEffect">
                                  <p:stCondLst>
                                    <p:cond delay="0"/>
                                  </p:stCondLst>
                                  <p:childTnLst>
                                    <p:set>
                                      <p:cBhvr>
                                        <p:cTn id="12" dur="1" fill="hold">
                                          <p:stCondLst>
                                            <p:cond delay="0"/>
                                          </p:stCondLst>
                                        </p:cTn>
                                        <p:tgtEl>
                                          <p:spTgt spid="4099"/>
                                        </p:tgtEl>
                                        <p:attrNameLst>
                                          <p:attrName>style.visibility</p:attrName>
                                        </p:attrNameLst>
                                      </p:cBhvr>
                                      <p:to>
                                        <p:strVal val="visible"/>
                                      </p:to>
                                    </p:set>
                                    <p:anim calcmode="lin" valueType="num">
                                      <p:cBhvr>
                                        <p:cTn id="13" dur="1000" fill="hold"/>
                                        <p:tgtEl>
                                          <p:spTgt spid="4099"/>
                                        </p:tgtEl>
                                        <p:attrNameLst>
                                          <p:attrName>ppt_w</p:attrName>
                                        </p:attrNameLst>
                                      </p:cBhvr>
                                      <p:tavLst>
                                        <p:tav tm="0">
                                          <p:val>
                                            <p:fltVal val="0"/>
                                          </p:val>
                                        </p:tav>
                                        <p:tav tm="100000">
                                          <p:val>
                                            <p:strVal val="#ppt_w"/>
                                          </p:val>
                                        </p:tav>
                                      </p:tavLst>
                                    </p:anim>
                                    <p:anim calcmode="lin" valueType="num">
                                      <p:cBhvr>
                                        <p:cTn id="14" dur="1000" fill="hold"/>
                                        <p:tgtEl>
                                          <p:spTgt spid="4099"/>
                                        </p:tgtEl>
                                        <p:attrNameLst>
                                          <p:attrName>ppt_h</p:attrName>
                                        </p:attrNameLst>
                                      </p:cBhvr>
                                      <p:tavLst>
                                        <p:tav tm="0">
                                          <p:val>
                                            <p:fltVal val="0"/>
                                          </p:val>
                                        </p:tav>
                                        <p:tav tm="100000">
                                          <p:val>
                                            <p:strVal val="#ppt_h"/>
                                          </p:val>
                                        </p:tav>
                                      </p:tavLst>
                                    </p:anim>
                                    <p:anim calcmode="lin" valueType="num">
                                      <p:cBhvr>
                                        <p:cTn id="15" dur="1000" fill="hold"/>
                                        <p:tgtEl>
                                          <p:spTgt spid="4099"/>
                                        </p:tgtEl>
                                        <p:attrNameLst>
                                          <p:attrName>style.rotation</p:attrName>
                                        </p:attrNameLst>
                                      </p:cBhvr>
                                      <p:tavLst>
                                        <p:tav tm="0">
                                          <p:val>
                                            <p:fltVal val="90"/>
                                          </p:val>
                                        </p:tav>
                                        <p:tav tm="100000">
                                          <p:val>
                                            <p:fltVal val="0"/>
                                          </p:val>
                                        </p:tav>
                                      </p:tavLst>
                                    </p:anim>
                                    <p:animEffect transition="in" filter="fade">
                                      <p:cBhvr>
                                        <p:cTn id="16" dur="1000"/>
                                        <p:tgtEl>
                                          <p:spTgt spid="4099"/>
                                        </p:tgtEl>
                                      </p:cBhvr>
                                    </p:animEffect>
                                  </p:childTnLst>
                                </p:cTn>
                              </p:par>
                              <p:par>
                                <p:cTn id="17" presetID="31" presetClass="entr" presetSubtype="0" fill="hold" nodeType="withEffect">
                                  <p:stCondLst>
                                    <p:cond delay="0"/>
                                  </p:stCondLst>
                                  <p:childTnLst>
                                    <p:set>
                                      <p:cBhvr>
                                        <p:cTn id="18" dur="1" fill="hold">
                                          <p:stCondLst>
                                            <p:cond delay="0"/>
                                          </p:stCondLst>
                                        </p:cTn>
                                        <p:tgtEl>
                                          <p:spTgt spid="4098"/>
                                        </p:tgtEl>
                                        <p:attrNameLst>
                                          <p:attrName>style.visibility</p:attrName>
                                        </p:attrNameLst>
                                      </p:cBhvr>
                                      <p:to>
                                        <p:strVal val="visible"/>
                                      </p:to>
                                    </p:set>
                                    <p:anim calcmode="lin" valueType="num">
                                      <p:cBhvr>
                                        <p:cTn id="19" dur="1000" fill="hold"/>
                                        <p:tgtEl>
                                          <p:spTgt spid="4098"/>
                                        </p:tgtEl>
                                        <p:attrNameLst>
                                          <p:attrName>ppt_w</p:attrName>
                                        </p:attrNameLst>
                                      </p:cBhvr>
                                      <p:tavLst>
                                        <p:tav tm="0">
                                          <p:val>
                                            <p:fltVal val="0"/>
                                          </p:val>
                                        </p:tav>
                                        <p:tav tm="100000">
                                          <p:val>
                                            <p:strVal val="#ppt_w"/>
                                          </p:val>
                                        </p:tav>
                                      </p:tavLst>
                                    </p:anim>
                                    <p:anim calcmode="lin" valueType="num">
                                      <p:cBhvr>
                                        <p:cTn id="20" dur="1000" fill="hold"/>
                                        <p:tgtEl>
                                          <p:spTgt spid="4098"/>
                                        </p:tgtEl>
                                        <p:attrNameLst>
                                          <p:attrName>ppt_h</p:attrName>
                                        </p:attrNameLst>
                                      </p:cBhvr>
                                      <p:tavLst>
                                        <p:tav tm="0">
                                          <p:val>
                                            <p:fltVal val="0"/>
                                          </p:val>
                                        </p:tav>
                                        <p:tav tm="100000">
                                          <p:val>
                                            <p:strVal val="#ppt_h"/>
                                          </p:val>
                                        </p:tav>
                                      </p:tavLst>
                                    </p:anim>
                                    <p:anim calcmode="lin" valueType="num">
                                      <p:cBhvr>
                                        <p:cTn id="21" dur="1000" fill="hold"/>
                                        <p:tgtEl>
                                          <p:spTgt spid="4098"/>
                                        </p:tgtEl>
                                        <p:attrNameLst>
                                          <p:attrName>style.rotation</p:attrName>
                                        </p:attrNameLst>
                                      </p:cBhvr>
                                      <p:tavLst>
                                        <p:tav tm="0">
                                          <p:val>
                                            <p:fltVal val="90"/>
                                          </p:val>
                                        </p:tav>
                                        <p:tav tm="100000">
                                          <p:val>
                                            <p:fltVal val="0"/>
                                          </p:val>
                                        </p:tav>
                                      </p:tavLst>
                                    </p:anim>
                                    <p:animEffect transition="in" filter="fade">
                                      <p:cBhvr>
                                        <p:cTn id="22" dur="1000"/>
                                        <p:tgtEl>
                                          <p:spTgt spid="4098"/>
                                        </p:tgtEl>
                                      </p:cBhvr>
                                    </p:animEffect>
                                  </p:childTnLst>
                                </p:cTn>
                              </p:par>
                              <p:par>
                                <p:cTn id="23" presetID="31" presetClass="entr" presetSubtype="0" fill="hold" nodeType="withEffect">
                                  <p:stCondLst>
                                    <p:cond delay="0"/>
                                  </p:stCondLst>
                                  <p:childTnLst>
                                    <p:set>
                                      <p:cBhvr>
                                        <p:cTn id="24" dur="1" fill="hold">
                                          <p:stCondLst>
                                            <p:cond delay="0"/>
                                          </p:stCondLst>
                                        </p:cTn>
                                        <p:tgtEl>
                                          <p:spTgt spid="4106"/>
                                        </p:tgtEl>
                                        <p:attrNameLst>
                                          <p:attrName>style.visibility</p:attrName>
                                        </p:attrNameLst>
                                      </p:cBhvr>
                                      <p:to>
                                        <p:strVal val="visible"/>
                                      </p:to>
                                    </p:set>
                                    <p:anim calcmode="lin" valueType="num">
                                      <p:cBhvr>
                                        <p:cTn id="25" dur="1000" fill="hold"/>
                                        <p:tgtEl>
                                          <p:spTgt spid="4106"/>
                                        </p:tgtEl>
                                        <p:attrNameLst>
                                          <p:attrName>ppt_w</p:attrName>
                                        </p:attrNameLst>
                                      </p:cBhvr>
                                      <p:tavLst>
                                        <p:tav tm="0">
                                          <p:val>
                                            <p:fltVal val="0"/>
                                          </p:val>
                                        </p:tav>
                                        <p:tav tm="100000">
                                          <p:val>
                                            <p:strVal val="#ppt_w"/>
                                          </p:val>
                                        </p:tav>
                                      </p:tavLst>
                                    </p:anim>
                                    <p:anim calcmode="lin" valueType="num">
                                      <p:cBhvr>
                                        <p:cTn id="26" dur="1000" fill="hold"/>
                                        <p:tgtEl>
                                          <p:spTgt spid="4106"/>
                                        </p:tgtEl>
                                        <p:attrNameLst>
                                          <p:attrName>ppt_h</p:attrName>
                                        </p:attrNameLst>
                                      </p:cBhvr>
                                      <p:tavLst>
                                        <p:tav tm="0">
                                          <p:val>
                                            <p:fltVal val="0"/>
                                          </p:val>
                                        </p:tav>
                                        <p:tav tm="100000">
                                          <p:val>
                                            <p:strVal val="#ppt_h"/>
                                          </p:val>
                                        </p:tav>
                                      </p:tavLst>
                                    </p:anim>
                                    <p:anim calcmode="lin" valueType="num">
                                      <p:cBhvr>
                                        <p:cTn id="27" dur="1000" fill="hold"/>
                                        <p:tgtEl>
                                          <p:spTgt spid="4106"/>
                                        </p:tgtEl>
                                        <p:attrNameLst>
                                          <p:attrName>style.rotation</p:attrName>
                                        </p:attrNameLst>
                                      </p:cBhvr>
                                      <p:tavLst>
                                        <p:tav tm="0">
                                          <p:val>
                                            <p:fltVal val="90"/>
                                          </p:val>
                                        </p:tav>
                                        <p:tav tm="100000">
                                          <p:val>
                                            <p:fltVal val="0"/>
                                          </p:val>
                                        </p:tav>
                                      </p:tavLst>
                                    </p:anim>
                                    <p:animEffect transition="in" filter="fade">
                                      <p:cBhvr>
                                        <p:cTn id="28" dur="1000"/>
                                        <p:tgtEl>
                                          <p:spTgt spid="4106"/>
                                        </p:tgtEl>
                                      </p:cBhvr>
                                    </p:animEffect>
                                  </p:childTnLst>
                                </p:cTn>
                              </p:par>
                              <p:par>
                                <p:cTn id="29" presetID="31" presetClass="entr" presetSubtype="0" fill="hold" nodeType="withEffect">
                                  <p:stCondLst>
                                    <p:cond delay="0"/>
                                  </p:stCondLst>
                                  <p:childTnLst>
                                    <p:set>
                                      <p:cBhvr>
                                        <p:cTn id="30" dur="1" fill="hold">
                                          <p:stCondLst>
                                            <p:cond delay="0"/>
                                          </p:stCondLst>
                                        </p:cTn>
                                        <p:tgtEl>
                                          <p:spTgt spid="4103"/>
                                        </p:tgtEl>
                                        <p:attrNameLst>
                                          <p:attrName>style.visibility</p:attrName>
                                        </p:attrNameLst>
                                      </p:cBhvr>
                                      <p:to>
                                        <p:strVal val="visible"/>
                                      </p:to>
                                    </p:set>
                                    <p:anim calcmode="lin" valueType="num">
                                      <p:cBhvr>
                                        <p:cTn id="31" dur="1000" fill="hold"/>
                                        <p:tgtEl>
                                          <p:spTgt spid="4103"/>
                                        </p:tgtEl>
                                        <p:attrNameLst>
                                          <p:attrName>ppt_w</p:attrName>
                                        </p:attrNameLst>
                                      </p:cBhvr>
                                      <p:tavLst>
                                        <p:tav tm="0">
                                          <p:val>
                                            <p:fltVal val="0"/>
                                          </p:val>
                                        </p:tav>
                                        <p:tav tm="100000">
                                          <p:val>
                                            <p:strVal val="#ppt_w"/>
                                          </p:val>
                                        </p:tav>
                                      </p:tavLst>
                                    </p:anim>
                                    <p:anim calcmode="lin" valueType="num">
                                      <p:cBhvr>
                                        <p:cTn id="32" dur="1000" fill="hold"/>
                                        <p:tgtEl>
                                          <p:spTgt spid="4103"/>
                                        </p:tgtEl>
                                        <p:attrNameLst>
                                          <p:attrName>ppt_h</p:attrName>
                                        </p:attrNameLst>
                                      </p:cBhvr>
                                      <p:tavLst>
                                        <p:tav tm="0">
                                          <p:val>
                                            <p:fltVal val="0"/>
                                          </p:val>
                                        </p:tav>
                                        <p:tav tm="100000">
                                          <p:val>
                                            <p:strVal val="#ppt_h"/>
                                          </p:val>
                                        </p:tav>
                                      </p:tavLst>
                                    </p:anim>
                                    <p:anim calcmode="lin" valueType="num">
                                      <p:cBhvr>
                                        <p:cTn id="33" dur="1000" fill="hold"/>
                                        <p:tgtEl>
                                          <p:spTgt spid="4103"/>
                                        </p:tgtEl>
                                        <p:attrNameLst>
                                          <p:attrName>style.rotation</p:attrName>
                                        </p:attrNameLst>
                                      </p:cBhvr>
                                      <p:tavLst>
                                        <p:tav tm="0">
                                          <p:val>
                                            <p:fltVal val="90"/>
                                          </p:val>
                                        </p:tav>
                                        <p:tav tm="100000">
                                          <p:val>
                                            <p:fltVal val="0"/>
                                          </p:val>
                                        </p:tav>
                                      </p:tavLst>
                                    </p:anim>
                                    <p:animEffect transition="in" filter="fade">
                                      <p:cBhvr>
                                        <p:cTn id="34" dur="1000"/>
                                        <p:tgtEl>
                                          <p:spTgt spid="4103"/>
                                        </p:tgtEl>
                                      </p:cBhvr>
                                    </p:animEffect>
                                  </p:childTnLst>
                                </p:cTn>
                              </p:par>
                              <p:par>
                                <p:cTn id="35" presetID="31" presetClass="entr" presetSubtype="0" fill="hold" nodeType="withEffect">
                                  <p:stCondLst>
                                    <p:cond delay="0"/>
                                  </p:stCondLst>
                                  <p:childTnLst>
                                    <p:set>
                                      <p:cBhvr>
                                        <p:cTn id="36" dur="1" fill="hold">
                                          <p:stCondLst>
                                            <p:cond delay="0"/>
                                          </p:stCondLst>
                                        </p:cTn>
                                        <p:tgtEl>
                                          <p:spTgt spid="4105"/>
                                        </p:tgtEl>
                                        <p:attrNameLst>
                                          <p:attrName>style.visibility</p:attrName>
                                        </p:attrNameLst>
                                      </p:cBhvr>
                                      <p:to>
                                        <p:strVal val="visible"/>
                                      </p:to>
                                    </p:set>
                                    <p:anim calcmode="lin" valueType="num">
                                      <p:cBhvr>
                                        <p:cTn id="37" dur="1000" fill="hold"/>
                                        <p:tgtEl>
                                          <p:spTgt spid="4105"/>
                                        </p:tgtEl>
                                        <p:attrNameLst>
                                          <p:attrName>ppt_w</p:attrName>
                                        </p:attrNameLst>
                                      </p:cBhvr>
                                      <p:tavLst>
                                        <p:tav tm="0">
                                          <p:val>
                                            <p:fltVal val="0"/>
                                          </p:val>
                                        </p:tav>
                                        <p:tav tm="100000">
                                          <p:val>
                                            <p:strVal val="#ppt_w"/>
                                          </p:val>
                                        </p:tav>
                                      </p:tavLst>
                                    </p:anim>
                                    <p:anim calcmode="lin" valueType="num">
                                      <p:cBhvr>
                                        <p:cTn id="38" dur="1000" fill="hold"/>
                                        <p:tgtEl>
                                          <p:spTgt spid="4105"/>
                                        </p:tgtEl>
                                        <p:attrNameLst>
                                          <p:attrName>ppt_h</p:attrName>
                                        </p:attrNameLst>
                                      </p:cBhvr>
                                      <p:tavLst>
                                        <p:tav tm="0">
                                          <p:val>
                                            <p:fltVal val="0"/>
                                          </p:val>
                                        </p:tav>
                                        <p:tav tm="100000">
                                          <p:val>
                                            <p:strVal val="#ppt_h"/>
                                          </p:val>
                                        </p:tav>
                                      </p:tavLst>
                                    </p:anim>
                                    <p:anim calcmode="lin" valueType="num">
                                      <p:cBhvr>
                                        <p:cTn id="39" dur="1000" fill="hold"/>
                                        <p:tgtEl>
                                          <p:spTgt spid="4105"/>
                                        </p:tgtEl>
                                        <p:attrNameLst>
                                          <p:attrName>style.rotation</p:attrName>
                                        </p:attrNameLst>
                                      </p:cBhvr>
                                      <p:tavLst>
                                        <p:tav tm="0">
                                          <p:val>
                                            <p:fltVal val="90"/>
                                          </p:val>
                                        </p:tav>
                                        <p:tav tm="100000">
                                          <p:val>
                                            <p:fltVal val="0"/>
                                          </p:val>
                                        </p:tav>
                                      </p:tavLst>
                                    </p:anim>
                                    <p:animEffect transition="in" filter="fade">
                                      <p:cBhvr>
                                        <p:cTn id="40" dur="1000"/>
                                        <p:tgtEl>
                                          <p:spTgt spid="4105"/>
                                        </p:tgtEl>
                                      </p:cBhvr>
                                    </p:animEffect>
                                  </p:childTnLst>
                                </p:cTn>
                              </p:par>
                              <p:par>
                                <p:cTn id="41" presetID="31" presetClass="entr" presetSubtype="0" fill="hold" nodeType="withEffect">
                                  <p:stCondLst>
                                    <p:cond delay="0"/>
                                  </p:stCondLst>
                                  <p:childTnLst>
                                    <p:set>
                                      <p:cBhvr>
                                        <p:cTn id="42" dur="1" fill="hold">
                                          <p:stCondLst>
                                            <p:cond delay="0"/>
                                          </p:stCondLst>
                                        </p:cTn>
                                        <p:tgtEl>
                                          <p:spTgt spid="4102"/>
                                        </p:tgtEl>
                                        <p:attrNameLst>
                                          <p:attrName>style.visibility</p:attrName>
                                        </p:attrNameLst>
                                      </p:cBhvr>
                                      <p:to>
                                        <p:strVal val="visible"/>
                                      </p:to>
                                    </p:set>
                                    <p:anim calcmode="lin" valueType="num">
                                      <p:cBhvr>
                                        <p:cTn id="43" dur="1000" fill="hold"/>
                                        <p:tgtEl>
                                          <p:spTgt spid="4102"/>
                                        </p:tgtEl>
                                        <p:attrNameLst>
                                          <p:attrName>ppt_w</p:attrName>
                                        </p:attrNameLst>
                                      </p:cBhvr>
                                      <p:tavLst>
                                        <p:tav tm="0">
                                          <p:val>
                                            <p:fltVal val="0"/>
                                          </p:val>
                                        </p:tav>
                                        <p:tav tm="100000">
                                          <p:val>
                                            <p:strVal val="#ppt_w"/>
                                          </p:val>
                                        </p:tav>
                                      </p:tavLst>
                                    </p:anim>
                                    <p:anim calcmode="lin" valueType="num">
                                      <p:cBhvr>
                                        <p:cTn id="44" dur="1000" fill="hold"/>
                                        <p:tgtEl>
                                          <p:spTgt spid="4102"/>
                                        </p:tgtEl>
                                        <p:attrNameLst>
                                          <p:attrName>ppt_h</p:attrName>
                                        </p:attrNameLst>
                                      </p:cBhvr>
                                      <p:tavLst>
                                        <p:tav tm="0">
                                          <p:val>
                                            <p:fltVal val="0"/>
                                          </p:val>
                                        </p:tav>
                                        <p:tav tm="100000">
                                          <p:val>
                                            <p:strVal val="#ppt_h"/>
                                          </p:val>
                                        </p:tav>
                                      </p:tavLst>
                                    </p:anim>
                                    <p:anim calcmode="lin" valueType="num">
                                      <p:cBhvr>
                                        <p:cTn id="45" dur="1000" fill="hold"/>
                                        <p:tgtEl>
                                          <p:spTgt spid="4102"/>
                                        </p:tgtEl>
                                        <p:attrNameLst>
                                          <p:attrName>style.rotation</p:attrName>
                                        </p:attrNameLst>
                                      </p:cBhvr>
                                      <p:tavLst>
                                        <p:tav tm="0">
                                          <p:val>
                                            <p:fltVal val="90"/>
                                          </p:val>
                                        </p:tav>
                                        <p:tav tm="100000">
                                          <p:val>
                                            <p:fltVal val="0"/>
                                          </p:val>
                                        </p:tav>
                                      </p:tavLst>
                                    </p:anim>
                                    <p:animEffect transition="in" filter="fade">
                                      <p:cBhvr>
                                        <p:cTn id="46" dur="1000"/>
                                        <p:tgtEl>
                                          <p:spTgt spid="4102"/>
                                        </p:tgtEl>
                                      </p:cBhvr>
                                    </p:animEffect>
                                  </p:childTnLst>
                                </p:cTn>
                              </p:par>
                              <p:par>
                                <p:cTn id="47" presetID="31" presetClass="entr" presetSubtype="0" fill="hold" nodeType="withEffect">
                                  <p:stCondLst>
                                    <p:cond delay="0"/>
                                  </p:stCondLst>
                                  <p:childTnLst>
                                    <p:set>
                                      <p:cBhvr>
                                        <p:cTn id="48" dur="1" fill="hold">
                                          <p:stCondLst>
                                            <p:cond delay="0"/>
                                          </p:stCondLst>
                                        </p:cTn>
                                        <p:tgtEl>
                                          <p:spTgt spid="4104"/>
                                        </p:tgtEl>
                                        <p:attrNameLst>
                                          <p:attrName>style.visibility</p:attrName>
                                        </p:attrNameLst>
                                      </p:cBhvr>
                                      <p:to>
                                        <p:strVal val="visible"/>
                                      </p:to>
                                    </p:set>
                                    <p:anim calcmode="lin" valueType="num">
                                      <p:cBhvr>
                                        <p:cTn id="49" dur="1000" fill="hold"/>
                                        <p:tgtEl>
                                          <p:spTgt spid="4104"/>
                                        </p:tgtEl>
                                        <p:attrNameLst>
                                          <p:attrName>ppt_w</p:attrName>
                                        </p:attrNameLst>
                                      </p:cBhvr>
                                      <p:tavLst>
                                        <p:tav tm="0">
                                          <p:val>
                                            <p:fltVal val="0"/>
                                          </p:val>
                                        </p:tav>
                                        <p:tav tm="100000">
                                          <p:val>
                                            <p:strVal val="#ppt_w"/>
                                          </p:val>
                                        </p:tav>
                                      </p:tavLst>
                                    </p:anim>
                                    <p:anim calcmode="lin" valueType="num">
                                      <p:cBhvr>
                                        <p:cTn id="50" dur="1000" fill="hold"/>
                                        <p:tgtEl>
                                          <p:spTgt spid="4104"/>
                                        </p:tgtEl>
                                        <p:attrNameLst>
                                          <p:attrName>ppt_h</p:attrName>
                                        </p:attrNameLst>
                                      </p:cBhvr>
                                      <p:tavLst>
                                        <p:tav tm="0">
                                          <p:val>
                                            <p:fltVal val="0"/>
                                          </p:val>
                                        </p:tav>
                                        <p:tav tm="100000">
                                          <p:val>
                                            <p:strVal val="#ppt_h"/>
                                          </p:val>
                                        </p:tav>
                                      </p:tavLst>
                                    </p:anim>
                                    <p:anim calcmode="lin" valueType="num">
                                      <p:cBhvr>
                                        <p:cTn id="51" dur="1000" fill="hold"/>
                                        <p:tgtEl>
                                          <p:spTgt spid="4104"/>
                                        </p:tgtEl>
                                        <p:attrNameLst>
                                          <p:attrName>style.rotation</p:attrName>
                                        </p:attrNameLst>
                                      </p:cBhvr>
                                      <p:tavLst>
                                        <p:tav tm="0">
                                          <p:val>
                                            <p:fltVal val="90"/>
                                          </p:val>
                                        </p:tav>
                                        <p:tav tm="100000">
                                          <p:val>
                                            <p:fltVal val="0"/>
                                          </p:val>
                                        </p:tav>
                                      </p:tavLst>
                                    </p:anim>
                                    <p:animEffect transition="in" filter="fade">
                                      <p:cBhvr>
                                        <p:cTn id="52" dur="1000"/>
                                        <p:tgtEl>
                                          <p:spTgt spid="4104"/>
                                        </p:tgtEl>
                                      </p:cBhvr>
                                    </p:animEffect>
                                  </p:childTnLst>
                                </p:cTn>
                              </p:par>
                              <p:par>
                                <p:cTn id="53" presetID="31" presetClass="entr" presetSubtype="0" fill="hold" nodeType="withEffect">
                                  <p:stCondLst>
                                    <p:cond delay="0"/>
                                  </p:stCondLst>
                                  <p:childTnLst>
                                    <p:set>
                                      <p:cBhvr>
                                        <p:cTn id="54" dur="1" fill="hold">
                                          <p:stCondLst>
                                            <p:cond delay="0"/>
                                          </p:stCondLst>
                                        </p:cTn>
                                        <p:tgtEl>
                                          <p:spTgt spid="4100"/>
                                        </p:tgtEl>
                                        <p:attrNameLst>
                                          <p:attrName>style.visibility</p:attrName>
                                        </p:attrNameLst>
                                      </p:cBhvr>
                                      <p:to>
                                        <p:strVal val="visible"/>
                                      </p:to>
                                    </p:set>
                                    <p:anim calcmode="lin" valueType="num">
                                      <p:cBhvr>
                                        <p:cTn id="55" dur="1000" fill="hold"/>
                                        <p:tgtEl>
                                          <p:spTgt spid="4100"/>
                                        </p:tgtEl>
                                        <p:attrNameLst>
                                          <p:attrName>ppt_w</p:attrName>
                                        </p:attrNameLst>
                                      </p:cBhvr>
                                      <p:tavLst>
                                        <p:tav tm="0">
                                          <p:val>
                                            <p:fltVal val="0"/>
                                          </p:val>
                                        </p:tav>
                                        <p:tav tm="100000">
                                          <p:val>
                                            <p:strVal val="#ppt_w"/>
                                          </p:val>
                                        </p:tav>
                                      </p:tavLst>
                                    </p:anim>
                                    <p:anim calcmode="lin" valueType="num">
                                      <p:cBhvr>
                                        <p:cTn id="56" dur="1000" fill="hold"/>
                                        <p:tgtEl>
                                          <p:spTgt spid="4100"/>
                                        </p:tgtEl>
                                        <p:attrNameLst>
                                          <p:attrName>ppt_h</p:attrName>
                                        </p:attrNameLst>
                                      </p:cBhvr>
                                      <p:tavLst>
                                        <p:tav tm="0">
                                          <p:val>
                                            <p:fltVal val="0"/>
                                          </p:val>
                                        </p:tav>
                                        <p:tav tm="100000">
                                          <p:val>
                                            <p:strVal val="#ppt_h"/>
                                          </p:val>
                                        </p:tav>
                                      </p:tavLst>
                                    </p:anim>
                                    <p:anim calcmode="lin" valueType="num">
                                      <p:cBhvr>
                                        <p:cTn id="57" dur="1000" fill="hold"/>
                                        <p:tgtEl>
                                          <p:spTgt spid="4100"/>
                                        </p:tgtEl>
                                        <p:attrNameLst>
                                          <p:attrName>style.rotation</p:attrName>
                                        </p:attrNameLst>
                                      </p:cBhvr>
                                      <p:tavLst>
                                        <p:tav tm="0">
                                          <p:val>
                                            <p:fltVal val="90"/>
                                          </p:val>
                                        </p:tav>
                                        <p:tav tm="100000">
                                          <p:val>
                                            <p:fltVal val="0"/>
                                          </p:val>
                                        </p:tav>
                                      </p:tavLst>
                                    </p:anim>
                                    <p:animEffect transition="in" filter="fade">
                                      <p:cBhvr>
                                        <p:cTn id="58" dur="1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584" y="260648"/>
            <a:ext cx="7848872" cy="3528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523135"/>
            <a:ext cx="3240360"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707904" y="4315223"/>
            <a:ext cx="4968552" cy="165618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err="1" smtClean="0"/>
              <a:t>Ông</a:t>
            </a:r>
            <a:r>
              <a:rPr lang="en-US" sz="2400" b="1" dirty="0" smtClean="0"/>
              <a:t> </a:t>
            </a:r>
            <a:r>
              <a:rPr lang="en-US" sz="2400" b="1" dirty="0" err="1" smtClean="0"/>
              <a:t>chủ</a:t>
            </a:r>
            <a:r>
              <a:rPr lang="en-US" sz="2400" b="1" dirty="0" smtClean="0"/>
              <a:t> Facebook: Mark  Zuckerberg</a:t>
            </a:r>
            <a:endParaRPr lang="en-US" sz="2400" b="1" dirty="0"/>
          </a:p>
        </p:txBody>
      </p:sp>
    </p:spTree>
    <p:extLst>
      <p:ext uri="{BB962C8B-B14F-4D97-AF65-F5344CB8AC3E}">
        <p14:creationId xmlns:p14="http://schemas.microsoft.com/office/powerpoint/2010/main" val="2883353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3999" cy="6858000"/>
          </a:xfrm>
        </p:spPr>
      </p:pic>
      <p:sp>
        <p:nvSpPr>
          <p:cNvPr id="5" name="Rectangle 4"/>
          <p:cNvSpPr/>
          <p:nvPr/>
        </p:nvSpPr>
        <p:spPr>
          <a:xfrm>
            <a:off x="3759696" y="260648"/>
            <a:ext cx="5256584" cy="1877437"/>
          </a:xfrm>
          <a:prstGeom prst="rect">
            <a:avLst/>
          </a:prstGeom>
        </p:spPr>
        <p:txBody>
          <a:bodyPr wrap="square">
            <a:spAutoFit/>
          </a:bodyPr>
          <a:lstStyle/>
          <a:p>
            <a:r>
              <a:rPr lang="vi-VN" sz="4400" b="1" dirty="0" smtClean="0">
                <a:solidFill>
                  <a:srgbClr val="FF0000"/>
                </a:solidFill>
                <a:latin typeface="Times New Roman" pitchFamily="18" charset="0"/>
                <a:cs typeface="Times New Roman" pitchFamily="18" charset="0"/>
              </a:rPr>
              <a:t>1.Truyện đọc</a:t>
            </a:r>
          </a:p>
          <a:p>
            <a:r>
              <a:rPr lang="vi-VN" sz="3600" b="1" i="1" dirty="0" smtClean="0">
                <a:latin typeface="+mj-lt"/>
              </a:rPr>
              <a:t>“Bác Hồ trong ngày Tuyên ngôn Độc lập”</a:t>
            </a:r>
            <a:endParaRPr lang="vi-VN" sz="3600" b="1" i="1" dirty="0">
              <a:latin typeface="+mj-l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2564904"/>
            <a:ext cx="8640960" cy="4032448"/>
          </a:xfrm>
          <a:prstGeom prst="rect">
            <a:avLst/>
          </a:prstGeom>
        </p:spPr>
      </p:pic>
    </p:spTree>
    <p:extLst>
      <p:ext uri="{BB962C8B-B14F-4D97-AF65-F5344CB8AC3E}">
        <p14:creationId xmlns:p14="http://schemas.microsoft.com/office/powerpoint/2010/main" val="2311270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5" name="Rectangle 4"/>
          <p:cNvSpPr/>
          <p:nvPr/>
        </p:nvSpPr>
        <p:spPr>
          <a:xfrm>
            <a:off x="2627784" y="764704"/>
            <a:ext cx="6264696" cy="5078313"/>
          </a:xfrm>
          <a:prstGeom prst="rect">
            <a:avLst/>
          </a:prstGeom>
        </p:spPr>
        <p:txBody>
          <a:bodyPr wrap="square">
            <a:spAutoFit/>
          </a:bodyPr>
          <a:lstStyle/>
          <a:p>
            <a:r>
              <a:rPr lang="en-US" sz="4400" b="1" dirty="0" smtClean="0">
                <a:solidFill>
                  <a:srgbClr val="FF0000"/>
                </a:solidFill>
                <a:latin typeface="Times New Roman" pitchFamily="18" charset="0"/>
                <a:cs typeface="Times New Roman" pitchFamily="18" charset="0"/>
              </a:rPr>
              <a:t>	c. </a:t>
            </a:r>
            <a:r>
              <a:rPr lang="vi-VN" sz="4400" b="1" dirty="0" smtClean="0">
                <a:solidFill>
                  <a:srgbClr val="FF0000"/>
                </a:solidFill>
                <a:latin typeface="Times New Roman" pitchFamily="18" charset="0"/>
                <a:cs typeface="Times New Roman" pitchFamily="18" charset="0"/>
              </a:rPr>
              <a:t>Ý nghĩa</a:t>
            </a:r>
            <a:endParaRPr lang="vi-VN" sz="4400" b="1" dirty="0">
              <a:solidFill>
                <a:srgbClr val="FF0000"/>
              </a:solidFill>
              <a:latin typeface="Times New Roman" pitchFamily="18" charset="0"/>
              <a:cs typeface="Times New Roman" pitchFamily="18" charset="0"/>
            </a:endParaRPr>
          </a:p>
          <a:p>
            <a:pPr marL="571500" indent="-571500">
              <a:buFont typeface="Wingdings" pitchFamily="2" charset="2"/>
              <a:buChar char="v"/>
            </a:pPr>
            <a:r>
              <a:rPr lang="vi-VN" sz="4000" dirty="0" smtClean="0">
                <a:latin typeface="Times New Roman" pitchFamily="18" charset="0"/>
                <a:cs typeface="Times New Roman" pitchFamily="18" charset="0"/>
              </a:rPr>
              <a:t>Giản </a:t>
            </a:r>
            <a:r>
              <a:rPr lang="vi-VN" sz="4000" dirty="0">
                <a:latin typeface="Times New Roman" pitchFamily="18" charset="0"/>
                <a:cs typeface="Times New Roman" pitchFamily="18" charset="0"/>
              </a:rPr>
              <a:t>dị là phẩm chất đạo đức cần có ở mỗi </a:t>
            </a:r>
            <a:r>
              <a:rPr lang="vi-VN" sz="4000" dirty="0" smtClean="0">
                <a:latin typeface="Times New Roman" pitchFamily="18" charset="0"/>
                <a:cs typeface="Times New Roman" pitchFamily="18" charset="0"/>
              </a:rPr>
              <a:t>người.</a:t>
            </a:r>
            <a:endParaRPr lang="en-US" sz="4000" dirty="0" smtClean="0">
              <a:latin typeface="Times New Roman" pitchFamily="18" charset="0"/>
              <a:cs typeface="Times New Roman" pitchFamily="18" charset="0"/>
            </a:endParaRPr>
          </a:p>
          <a:p>
            <a:endParaRPr lang="en-US" sz="4000" dirty="0" smtClean="0">
              <a:latin typeface="Times New Roman" pitchFamily="18" charset="0"/>
              <a:cs typeface="Times New Roman" pitchFamily="18" charset="0"/>
            </a:endParaRPr>
          </a:p>
          <a:p>
            <a:pPr marL="571500" indent="-571500">
              <a:buFont typeface="Wingdings" pitchFamily="2" charset="2"/>
              <a:buChar char="v"/>
            </a:pPr>
            <a:r>
              <a:rPr lang="vi-VN" sz="4000" dirty="0" smtClean="0">
                <a:latin typeface="Times New Roman" pitchFamily="18" charset="0"/>
                <a:cs typeface="Times New Roman" pitchFamily="18" charset="0"/>
              </a:rPr>
              <a:t>Người </a:t>
            </a:r>
            <a:r>
              <a:rPr lang="vi-VN" sz="4000" dirty="0">
                <a:latin typeface="Times New Roman" pitchFamily="18" charset="0"/>
                <a:cs typeface="Times New Roman" pitchFamily="18" charset="0"/>
              </a:rPr>
              <a:t>sống giản dị sẽ được mọi người xung quanh yêu mến, cảm thông và giúp đỡ.</a:t>
            </a:r>
          </a:p>
        </p:txBody>
      </p:sp>
    </p:spTree>
    <p:extLst>
      <p:ext uri="{BB962C8B-B14F-4D97-AF65-F5344CB8AC3E}">
        <p14:creationId xmlns:p14="http://schemas.microsoft.com/office/powerpoint/2010/main" val="1159046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1000"/>
                                        <p:tgtEl>
                                          <p:spTgt spid="5">
                                            <p:txEl>
                                              <p:pRg st="1" end="1"/>
                                            </p:txEl>
                                          </p:spTgt>
                                        </p:tgtEl>
                                      </p:cBhvr>
                                    </p:animEffect>
                                    <p:anim calcmode="lin" valueType="num">
                                      <p:cBhvr>
                                        <p:cTn id="1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1000"/>
                                        <p:tgtEl>
                                          <p:spTgt spid="5">
                                            <p:txEl>
                                              <p:pRg st="3" end="3"/>
                                            </p:txEl>
                                          </p:spTgt>
                                        </p:tgtEl>
                                      </p:cBhvr>
                                    </p:animEffect>
                                    <p:anim calcmode="lin" valueType="num">
                                      <p:cBhvr>
                                        <p:cTn id="21"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9" cy="6858000"/>
          </a:xfrm>
        </p:spPr>
      </p:pic>
      <p:sp>
        <p:nvSpPr>
          <p:cNvPr id="5" name="Cloud Callout 4"/>
          <p:cNvSpPr/>
          <p:nvPr/>
        </p:nvSpPr>
        <p:spPr>
          <a:xfrm>
            <a:off x="3923928" y="1772816"/>
            <a:ext cx="5220072" cy="3888432"/>
          </a:xfrm>
          <a:prstGeom prst="cloud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i="1" dirty="0" err="1">
                <a:latin typeface="Times New Roman" pitchFamily="18" charset="0"/>
                <a:cs typeface="Times New Roman" pitchFamily="18" charset="0"/>
              </a:rPr>
              <a:t>L</a:t>
            </a:r>
            <a:r>
              <a:rPr lang="en-US" sz="3200" b="1" i="1" dirty="0" err="1" smtClean="0">
                <a:latin typeface="Times New Roman" pitchFamily="18" charset="0"/>
                <a:cs typeface="Times New Roman" pitchFamily="18" charset="0"/>
              </a:rPr>
              <a:t>à</a:t>
            </a:r>
            <a:r>
              <a:rPr lang="vi-VN" sz="3200" b="1" i="1" dirty="0" smtClean="0">
                <a:latin typeface="Times New Roman" pitchFamily="18" charset="0"/>
                <a:cs typeface="Times New Roman" pitchFamily="18" charset="0"/>
              </a:rPr>
              <a:t> </a:t>
            </a:r>
            <a:r>
              <a:rPr lang="vi-VN" sz="3200" b="1" i="1" dirty="0">
                <a:latin typeface="Times New Roman" pitchFamily="18" charset="0"/>
                <a:cs typeface="Times New Roman" pitchFamily="18" charset="0"/>
              </a:rPr>
              <a:t>một học sinh, em cần làm gì để rèn luyện lối sống giản dị? </a:t>
            </a:r>
            <a:endParaRPr lang="en-US" sz="3200" b="1" i="1" dirty="0">
              <a:latin typeface="Times New Roman" pitchFamily="18" charset="0"/>
              <a:cs typeface="Times New Roman"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916832"/>
            <a:ext cx="3672408" cy="4437112"/>
          </a:xfrm>
          <a:prstGeom prst="rect">
            <a:avLst/>
          </a:prstGeom>
        </p:spPr>
      </p:pic>
    </p:spTree>
    <p:extLst>
      <p:ext uri="{BB962C8B-B14F-4D97-AF65-F5344CB8AC3E}">
        <p14:creationId xmlns:p14="http://schemas.microsoft.com/office/powerpoint/2010/main" val="907991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5" name="Rectangle 4"/>
          <p:cNvSpPr/>
          <p:nvPr/>
        </p:nvSpPr>
        <p:spPr>
          <a:xfrm>
            <a:off x="1547664" y="188640"/>
            <a:ext cx="7848872" cy="6586418"/>
          </a:xfrm>
          <a:prstGeom prst="rect">
            <a:avLst/>
          </a:prstGeom>
        </p:spPr>
        <p:txBody>
          <a:bodyPr wrap="square">
            <a:spAutoFit/>
          </a:bodyPr>
          <a:lstStyle/>
          <a:p>
            <a:r>
              <a:rPr lang="en-US" sz="4000" b="1" dirty="0" smtClean="0">
                <a:solidFill>
                  <a:srgbClr val="FF0000"/>
                </a:solidFill>
                <a:latin typeface="Times New Roman" pitchFamily="18" charset="0"/>
                <a:cs typeface="Times New Roman" pitchFamily="18" charset="0"/>
              </a:rPr>
              <a:t>d. </a:t>
            </a:r>
            <a:r>
              <a:rPr lang="en-US" sz="4000" b="1" dirty="0" err="1" smtClean="0">
                <a:solidFill>
                  <a:srgbClr val="FF0000"/>
                </a:solidFill>
                <a:latin typeface="Times New Roman" pitchFamily="18" charset="0"/>
                <a:cs typeface="Times New Roman" pitchFamily="18" charset="0"/>
              </a:rPr>
              <a:t>Rèn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luyện</a:t>
            </a:r>
            <a:endParaRPr lang="en-US" sz="4000" b="1" dirty="0" smtClean="0">
              <a:solidFill>
                <a:srgbClr val="FF0000"/>
              </a:solidFill>
              <a:latin typeface="Times New Roman" pitchFamily="18" charset="0"/>
              <a:cs typeface="Times New Roman" pitchFamily="18" charset="0"/>
            </a:endParaRPr>
          </a:p>
          <a:p>
            <a:endParaRPr lang="en-US" sz="4000" b="1" dirty="0" smtClean="0">
              <a:solidFill>
                <a:srgbClr val="FF0000"/>
              </a:solidFill>
              <a:latin typeface="Times New Roman" pitchFamily="18" charset="0"/>
              <a:cs typeface="Times New Roman" pitchFamily="18" charset="0"/>
            </a:endParaRPr>
          </a:p>
          <a:p>
            <a:pPr marL="571500" indent="-571500">
              <a:buFont typeface="Wingdings" pitchFamily="2" charset="2"/>
              <a:buChar char="ü"/>
            </a:pPr>
            <a:r>
              <a:rPr lang="en-US" sz="3600" dirty="0" err="1" smtClean="0">
                <a:latin typeface="Times New Roman" pitchFamily="18" charset="0"/>
                <a:cs typeface="Times New Roman" pitchFamily="18" charset="0"/>
              </a:rPr>
              <a:t>Quần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áo</a:t>
            </a:r>
            <a:r>
              <a:rPr lang="en-US" sz="3600" dirty="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gọn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gàng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phù</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hợp</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với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điều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kiện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của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bản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thân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gia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đình</a:t>
            </a:r>
            <a:r>
              <a:rPr lang="en-US" sz="3600" dirty="0" smtClean="0">
                <a:latin typeface="Times New Roman" pitchFamily="18" charset="0"/>
                <a:cs typeface="Times New Roman" pitchFamily="18" charset="0"/>
              </a:rPr>
              <a:t>.</a:t>
            </a:r>
          </a:p>
          <a:p>
            <a:pPr marL="571500" indent="-571500">
              <a:buFont typeface="Wingdings" pitchFamily="2" charset="2"/>
              <a:buChar char="ü"/>
            </a:pPr>
            <a:r>
              <a:rPr lang="en-US" sz="3600" dirty="0" err="1" smtClean="0">
                <a:latin typeface="Times New Roman" pitchFamily="18" charset="0"/>
                <a:cs typeface="Times New Roman" pitchFamily="18" charset="0"/>
              </a:rPr>
              <a:t>Lời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nói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lịch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sự</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lễ</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phép</a:t>
            </a:r>
            <a:endParaRPr lang="en-US" sz="3600" dirty="0">
              <a:latin typeface="Times New Roman" pitchFamily="18" charset="0"/>
              <a:cs typeface="Times New Roman" pitchFamily="18" charset="0"/>
            </a:endParaRPr>
          </a:p>
          <a:p>
            <a:pPr marL="571500" indent="-571500">
              <a:buFont typeface="Wingdings" pitchFamily="2" charset="2"/>
              <a:buChar char="ü"/>
            </a:pPr>
            <a:r>
              <a:rPr lang="en-US" sz="3600" dirty="0" err="1" smtClean="0">
                <a:latin typeface="Times New Roman" pitchFamily="18" charset="0"/>
                <a:cs typeface="Times New Roman" pitchFamily="18" charset="0"/>
              </a:rPr>
              <a:t>Đối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xử</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chân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thành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cởi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mở</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với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mọi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người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xung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quanh</a:t>
            </a:r>
            <a:r>
              <a:rPr lang="en-US" sz="3600" dirty="0" smtClean="0">
                <a:latin typeface="Times New Roman" pitchFamily="18" charset="0"/>
                <a:cs typeface="Times New Roman" pitchFamily="18" charset="0"/>
              </a:rPr>
              <a:t>. </a:t>
            </a:r>
          </a:p>
          <a:p>
            <a:pPr marL="571500" indent="-571500">
              <a:buFont typeface="Wingdings" pitchFamily="2" charset="2"/>
              <a:buChar char="ü"/>
            </a:pPr>
            <a:r>
              <a:rPr lang="en-US" sz="3600" dirty="0" err="1" smtClean="0">
                <a:latin typeface="Times New Roman" pitchFamily="18" charset="0"/>
                <a:cs typeface="Times New Roman" pitchFamily="18" charset="0"/>
              </a:rPr>
              <a:t>Thực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hiện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tốt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nội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quy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quy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định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của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nhà</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trường</a:t>
            </a:r>
            <a:endParaRPr lang="en-US" sz="3600" dirty="0" smtClean="0">
              <a:latin typeface="Times New Roman" pitchFamily="18" charset="0"/>
              <a:cs typeface="Times New Roman" pitchFamily="18" charset="0"/>
            </a:endParaRPr>
          </a:p>
          <a:p>
            <a:pPr marL="571500" indent="-571500">
              <a:buFont typeface="Wingdings" pitchFamily="2" charset="2"/>
              <a:buChar char="ü"/>
            </a:pPr>
            <a:r>
              <a:rPr lang="en-US" sz="3600" dirty="0" err="1" smtClean="0">
                <a:latin typeface="Times New Roman" pitchFamily="18" charset="0"/>
                <a:cs typeface="Times New Roman" pitchFamily="18" charset="0"/>
              </a:rPr>
              <a:t>Bảo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vệ</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của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công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không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xa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hoa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đua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đòi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lãng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phí</a:t>
            </a:r>
            <a:r>
              <a:rPr lang="en-US" sz="3600" dirty="0" smtClean="0">
                <a:latin typeface="Times New Roman" pitchFamily="18" charset="0"/>
                <a:cs typeface="Times New Roman" pitchFamily="18" charset="0"/>
              </a:rPr>
              <a:t>.</a:t>
            </a:r>
          </a:p>
          <a:p>
            <a:endParaRPr lang="en-US" dirty="0"/>
          </a:p>
        </p:txBody>
      </p:sp>
    </p:spTree>
    <p:extLst>
      <p:ext uri="{BB962C8B-B14F-4D97-AF65-F5344CB8AC3E}">
        <p14:creationId xmlns:p14="http://schemas.microsoft.com/office/powerpoint/2010/main" val="1620825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down)">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wipe(down)">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wipe(down)">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wipe(down)">
                                      <p:cBhvr>
                                        <p:cTn id="28" dur="500"/>
                                        <p:tgtEl>
                                          <p:spTgt spid="5">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wipe(down)">
                                      <p:cBhvr>
                                        <p:cTn id="33"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9" cy="6858000"/>
          </a:xfrm>
        </p:spPr>
      </p:pic>
      <p:sp>
        <p:nvSpPr>
          <p:cNvPr id="5" name="Rectangle 4"/>
          <p:cNvSpPr/>
          <p:nvPr/>
        </p:nvSpPr>
        <p:spPr>
          <a:xfrm>
            <a:off x="4139952" y="620688"/>
            <a:ext cx="3332964" cy="830997"/>
          </a:xfrm>
          <a:prstGeom prst="rect">
            <a:avLst/>
          </a:prstGeom>
        </p:spPr>
        <p:txBody>
          <a:bodyPr wrap="none">
            <a:spAutoFit/>
          </a:bodyPr>
          <a:lstStyle/>
          <a:p>
            <a:r>
              <a:rPr lang="en-US" sz="4800" b="1" dirty="0" smtClean="0">
                <a:solidFill>
                  <a:srgbClr val="FF0000"/>
                </a:solidFill>
                <a:latin typeface="Times New Roman" pitchFamily="18" charset="0"/>
                <a:cs typeface="Times New Roman" pitchFamily="18" charset="0"/>
              </a:rPr>
              <a:t>3.Luyện </a:t>
            </a:r>
            <a:r>
              <a:rPr lang="en-US" sz="4800" b="1" dirty="0" err="1">
                <a:solidFill>
                  <a:srgbClr val="FF0000"/>
                </a:solidFill>
                <a:latin typeface="Times New Roman" pitchFamily="18" charset="0"/>
                <a:cs typeface="Times New Roman" pitchFamily="18" charset="0"/>
              </a:rPr>
              <a:t>tập</a:t>
            </a:r>
            <a:endParaRPr lang="en-US" sz="4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96004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640960" cy="1296144"/>
          </a:xfrm>
        </p:spPr>
        <p:txBody>
          <a:bodyPr>
            <a:noAutofit/>
          </a:bodyPr>
          <a:lstStyle/>
          <a:p>
            <a:r>
              <a:rPr lang="en-US" sz="2800" b="1" i="1" dirty="0" smtClean="0">
                <a:solidFill>
                  <a:srgbClr val="FF0000"/>
                </a:solidFill>
                <a:latin typeface="Times New Roman" pitchFamily="18" charset="0"/>
                <a:cs typeface="Times New Roman" pitchFamily="18" charset="0"/>
              </a:rPr>
              <a:t>1.Bài </a:t>
            </a:r>
            <a:r>
              <a:rPr lang="en-US" sz="2800" b="1" i="1" dirty="0" err="1" smtClean="0">
                <a:solidFill>
                  <a:srgbClr val="FF0000"/>
                </a:solidFill>
                <a:latin typeface="Times New Roman" pitchFamily="18" charset="0"/>
                <a:cs typeface="Times New Roman" pitchFamily="18" charset="0"/>
              </a:rPr>
              <a:t>tập</a:t>
            </a:r>
            <a:r>
              <a:rPr lang="en-US" sz="2800" b="1" i="1" dirty="0" smtClean="0">
                <a:solidFill>
                  <a:srgbClr val="FF0000"/>
                </a:solidFill>
                <a:latin typeface="Times New Roman" pitchFamily="18" charset="0"/>
                <a:cs typeface="Times New Roman" pitchFamily="18" charset="0"/>
              </a:rPr>
              <a:t> a. </a:t>
            </a:r>
            <a:r>
              <a:rPr lang="en-US" sz="2800" b="1" i="1" dirty="0" err="1" smtClean="0">
                <a:latin typeface="Times New Roman" pitchFamily="18" charset="0"/>
                <a:cs typeface="Times New Roman" pitchFamily="18" charset="0"/>
              </a:rPr>
              <a:t>Trong</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các</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tranh</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sau</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đây</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theo</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em</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bức</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tranh</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nào</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thể</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hiện</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tính</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giản</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dị</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của</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học</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sinh</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khi</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đến</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trường</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Vì</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sao</a:t>
            </a:r>
            <a:r>
              <a:rPr lang="en-US" sz="2800" b="1" i="1" dirty="0" smtClean="0">
                <a:latin typeface="Times New Roman" pitchFamily="18" charset="0"/>
                <a:cs typeface="Times New Roman" pitchFamily="18" charset="0"/>
              </a:rPr>
              <a:t>?</a:t>
            </a:r>
            <a:endParaRPr lang="en-US" sz="2800" b="1" i="1" dirty="0">
              <a:latin typeface="Times New Roman" pitchFamily="18" charset="0"/>
              <a:cs typeface="Times New Roman"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340768"/>
            <a:ext cx="8856984" cy="5301208"/>
          </a:xfrm>
        </p:spPr>
      </p:pic>
    </p:spTree>
    <p:extLst>
      <p:ext uri="{BB962C8B-B14F-4D97-AF65-F5344CB8AC3E}">
        <p14:creationId xmlns:p14="http://schemas.microsoft.com/office/powerpoint/2010/main" val="2544268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8353"/>
            <a:ext cx="8219256" cy="706090"/>
          </a:xfrm>
        </p:spPr>
        <p:txBody>
          <a:bodyPr>
            <a:normAutofit/>
          </a:bodyPr>
          <a:lstStyle/>
          <a:p>
            <a:r>
              <a:rPr lang="en-US" sz="3600" b="1" i="1" dirty="0" smtClean="0">
                <a:solidFill>
                  <a:srgbClr val="FF0000"/>
                </a:solidFill>
                <a:latin typeface="Times New Roman" pitchFamily="18" charset="0"/>
                <a:cs typeface="Times New Roman" pitchFamily="18" charset="0"/>
              </a:rPr>
              <a:t>2. </a:t>
            </a:r>
            <a:r>
              <a:rPr lang="en-US" sz="3600" b="1" i="1" dirty="0" err="1" smtClean="0">
                <a:solidFill>
                  <a:srgbClr val="FF0000"/>
                </a:solidFill>
                <a:latin typeface="Times New Roman" pitchFamily="18" charset="0"/>
                <a:cs typeface="Times New Roman" pitchFamily="18" charset="0"/>
              </a:rPr>
              <a:t>Hãy</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chọn</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phương</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án</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đúng</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sai</a:t>
            </a:r>
            <a:endParaRPr lang="en-US" sz="3600" b="1" i="1" dirty="0">
              <a:solidFill>
                <a:srgbClr val="FF0000"/>
              </a:solidFill>
              <a:latin typeface="Times New Roman" pitchFamily="18" charset="0"/>
              <a:cs typeface="Times New Roman"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34937062"/>
              </p:ext>
            </p:extLst>
          </p:nvPr>
        </p:nvGraphicFramePr>
        <p:xfrm>
          <a:off x="395537" y="1052736"/>
          <a:ext cx="8373616" cy="5326714"/>
        </p:xfrm>
        <a:graphic>
          <a:graphicData uri="http://schemas.openxmlformats.org/drawingml/2006/table">
            <a:tbl>
              <a:tblPr firstRow="1" bandRow="1">
                <a:tableStyleId>{5940675A-B579-460E-94D1-54222C63F5DA}</a:tableStyleId>
              </a:tblPr>
              <a:tblGrid>
                <a:gridCol w="6203032"/>
                <a:gridCol w="1080120"/>
                <a:gridCol w="1090464"/>
              </a:tblGrid>
              <a:tr h="602314">
                <a:tc>
                  <a:txBody>
                    <a:bodyPr/>
                    <a:lstStyle/>
                    <a:p>
                      <a:pPr algn="ctr"/>
                      <a:r>
                        <a:rPr lang="en-US" sz="2800" b="1" dirty="0" err="1" smtClean="0">
                          <a:latin typeface="Times New Roman" pitchFamily="18" charset="0"/>
                          <a:cs typeface="Times New Roman" pitchFamily="18" charset="0"/>
                        </a:rPr>
                        <a:t>Phương</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án</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lựa</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chọn</a:t>
                      </a:r>
                      <a:endParaRPr lang="en-US" sz="2800" b="1" dirty="0">
                        <a:latin typeface="Times New Roman" pitchFamily="18" charset="0"/>
                        <a:cs typeface="Times New Roman" pitchFamily="18" charset="0"/>
                      </a:endParaRPr>
                    </a:p>
                  </a:txBody>
                  <a:tcPr>
                    <a:solidFill>
                      <a:schemeClr val="tx2">
                        <a:lumMod val="20000"/>
                        <a:lumOff val="80000"/>
                      </a:schemeClr>
                    </a:solidFill>
                  </a:tcPr>
                </a:tc>
                <a:tc>
                  <a:txBody>
                    <a:bodyPr/>
                    <a:lstStyle/>
                    <a:p>
                      <a:pPr algn="ctr"/>
                      <a:r>
                        <a:rPr lang="en-US" sz="2800" b="1" dirty="0" err="1" smtClean="0">
                          <a:latin typeface="Times New Roman" pitchFamily="18" charset="0"/>
                          <a:cs typeface="Times New Roman" pitchFamily="18" charset="0"/>
                        </a:rPr>
                        <a:t>Đúng</a:t>
                      </a:r>
                      <a:endParaRPr lang="en-US" sz="2800" b="1" dirty="0">
                        <a:latin typeface="Times New Roman" pitchFamily="18" charset="0"/>
                        <a:cs typeface="Times New Roman" pitchFamily="18" charset="0"/>
                      </a:endParaRPr>
                    </a:p>
                  </a:txBody>
                  <a:tcPr>
                    <a:solidFill>
                      <a:schemeClr val="tx2">
                        <a:lumMod val="20000"/>
                        <a:lumOff val="80000"/>
                      </a:schemeClr>
                    </a:solidFill>
                  </a:tcPr>
                </a:tc>
                <a:tc>
                  <a:txBody>
                    <a:bodyPr/>
                    <a:lstStyle/>
                    <a:p>
                      <a:pPr algn="ctr"/>
                      <a:r>
                        <a:rPr lang="en-US" sz="2800" b="1" dirty="0" err="1" smtClean="0">
                          <a:latin typeface="Times New Roman" pitchFamily="18" charset="0"/>
                          <a:cs typeface="Times New Roman" pitchFamily="18" charset="0"/>
                        </a:rPr>
                        <a:t>Sai</a:t>
                      </a:r>
                      <a:endParaRPr lang="en-US" sz="2800" b="1" dirty="0">
                        <a:latin typeface="Times New Roman" pitchFamily="18" charset="0"/>
                        <a:cs typeface="Times New Roman" pitchFamily="18" charset="0"/>
                      </a:endParaRPr>
                    </a:p>
                  </a:txBody>
                  <a:tcPr>
                    <a:solidFill>
                      <a:schemeClr val="tx2">
                        <a:lumMod val="20000"/>
                        <a:lumOff val="80000"/>
                      </a:schemeClr>
                    </a:solidFill>
                  </a:tcPr>
                </a:tc>
              </a:tr>
              <a:tr h="370840">
                <a:tc>
                  <a:txBody>
                    <a:bodyPr/>
                    <a:lstStyle/>
                    <a:p>
                      <a:pPr marL="0" indent="0">
                        <a:buFont typeface="Wingdings" pitchFamily="2" charset="2"/>
                        <a:buNone/>
                      </a:pPr>
                      <a:r>
                        <a:rPr lang="en-US" sz="2800" b="1" smtClean="0">
                          <a:latin typeface="Times New Roman" pitchFamily="18" charset="0"/>
                          <a:cs typeface="Times New Roman" pitchFamily="18" charset="0"/>
                        </a:rPr>
                        <a:t>1.</a:t>
                      </a:r>
                      <a:r>
                        <a:rPr lang="en-US" sz="2800" smtClean="0">
                          <a:latin typeface="Times New Roman" pitchFamily="18" charset="0"/>
                          <a:cs typeface="Times New Roman" pitchFamily="18" charset="0"/>
                        </a:rPr>
                        <a:t> Giản</a:t>
                      </a:r>
                      <a:r>
                        <a:rPr lang="en-US" sz="2800" baseline="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dị</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là</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đức</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tính</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cần</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có</a:t>
                      </a:r>
                      <a:r>
                        <a:rPr lang="en-US" sz="2800" baseline="0" dirty="0" smtClean="0">
                          <a:latin typeface="Times New Roman" pitchFamily="18" charset="0"/>
                          <a:cs typeface="Times New Roman" pitchFamily="18" charset="0"/>
                        </a:rPr>
                        <a:t> ở </a:t>
                      </a:r>
                      <a:r>
                        <a:rPr lang="en-US" sz="2800" baseline="0" dirty="0" err="1" smtClean="0">
                          <a:latin typeface="Times New Roman" pitchFamily="18" charset="0"/>
                          <a:cs typeface="Times New Roman" pitchFamily="18" charset="0"/>
                        </a:rPr>
                        <a:t>người</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lớn</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mà</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không</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cần</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có</a:t>
                      </a:r>
                      <a:r>
                        <a:rPr lang="en-US" sz="2800" baseline="0" dirty="0" smtClean="0">
                          <a:latin typeface="Times New Roman" pitchFamily="18" charset="0"/>
                          <a:cs typeface="Times New Roman" pitchFamily="18" charset="0"/>
                        </a:rPr>
                        <a:t> ở </a:t>
                      </a:r>
                      <a:r>
                        <a:rPr lang="en-US" sz="2800" baseline="0" dirty="0" err="1" smtClean="0">
                          <a:latin typeface="Times New Roman" pitchFamily="18" charset="0"/>
                          <a:cs typeface="Times New Roman" pitchFamily="18" charset="0"/>
                        </a:rPr>
                        <a:t>trẻ</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em</a:t>
                      </a:r>
                      <a:r>
                        <a:rPr lang="en-US" sz="2800" baseline="0" dirty="0" smtClean="0">
                          <a:latin typeface="Times New Roman" pitchFamily="18" charset="0"/>
                          <a:cs typeface="Times New Roman" pitchFamily="18" charset="0"/>
                        </a:rPr>
                        <a:t>.</a:t>
                      </a:r>
                    </a:p>
                  </a:txBody>
                  <a:tcPr/>
                </a:tc>
                <a:tc>
                  <a:txBody>
                    <a:bodyPr/>
                    <a:lstStyle/>
                    <a:p>
                      <a:endParaRPr lang="en-US" dirty="0"/>
                    </a:p>
                  </a:txBody>
                  <a:tcPr/>
                </a:tc>
                <a:tc>
                  <a:txBody>
                    <a:bodyPr/>
                    <a:lstStyle/>
                    <a:p>
                      <a:endParaRPr lang="en-US" dirty="0"/>
                    </a:p>
                  </a:txBody>
                  <a:tcPr/>
                </a:tc>
              </a:tr>
              <a:tr h="370840">
                <a:tc>
                  <a:txBody>
                    <a:bodyPr/>
                    <a:lstStyle/>
                    <a:p>
                      <a:r>
                        <a:rPr lang="en-US" sz="2800" b="1" dirty="0" smtClean="0">
                          <a:latin typeface="Times New Roman" pitchFamily="18" charset="0"/>
                          <a:cs typeface="Times New Roman" pitchFamily="18" charset="0"/>
                        </a:rPr>
                        <a:t>2.</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Tất</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cả</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mọi</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người</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đều</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cần</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đức</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tính</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giản</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dị</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không</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phân</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biệt</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giàu</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nghèo</a:t>
                      </a:r>
                      <a:r>
                        <a:rPr lang="en-US" sz="2800" baseline="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a:txBody>
                  <a:tcPr/>
                </a:tc>
                <a:tc>
                  <a:txBody>
                    <a:bodyPr/>
                    <a:lstStyle/>
                    <a:p>
                      <a:endParaRPr lang="en-US"/>
                    </a:p>
                  </a:txBody>
                  <a:tcPr/>
                </a:tc>
                <a:tc>
                  <a:txBody>
                    <a:bodyPr/>
                    <a:lstStyle/>
                    <a:p>
                      <a:endParaRPr lang="en-US" dirty="0"/>
                    </a:p>
                  </a:txBody>
                  <a:tcPr/>
                </a:tc>
              </a:tr>
              <a:tr h="370840">
                <a:tc>
                  <a:txBody>
                    <a:bodyPr/>
                    <a:lstStyle/>
                    <a:p>
                      <a:r>
                        <a:rPr lang="en-US" sz="2800" b="1" dirty="0" smtClean="0">
                          <a:latin typeface="Times New Roman" pitchFamily="18" charset="0"/>
                          <a:cs typeface="Times New Roman" pitchFamily="18" charset="0"/>
                        </a:rPr>
                        <a:t>3. </a:t>
                      </a:r>
                      <a:r>
                        <a:rPr lang="en-US" sz="2800" b="0" dirty="0" err="1" smtClean="0">
                          <a:latin typeface="Times New Roman" pitchFamily="18" charset="0"/>
                          <a:cs typeface="Times New Roman" pitchFamily="18" charset="0"/>
                        </a:rPr>
                        <a:t>Những</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bạn</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có</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gia</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đình</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khó</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khăn</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dễ</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rèn</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tính</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giản</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dị</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hơn</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những</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bạn</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khác</a:t>
                      </a:r>
                      <a:r>
                        <a:rPr lang="en-US" sz="2800" b="0" baseline="0" dirty="0" smtClean="0">
                          <a:latin typeface="Times New Roman" pitchFamily="18" charset="0"/>
                          <a:cs typeface="Times New Roman" pitchFamily="18" charset="0"/>
                        </a:rPr>
                        <a:t>.</a:t>
                      </a:r>
                    </a:p>
                  </a:txBody>
                  <a:tcPr/>
                </a:tc>
                <a:tc>
                  <a:txBody>
                    <a:bodyPr/>
                    <a:lstStyle/>
                    <a:p>
                      <a:endParaRPr lang="en-US" b="1"/>
                    </a:p>
                  </a:txBody>
                  <a:tcPr/>
                </a:tc>
                <a:tc>
                  <a:txBody>
                    <a:bodyPr/>
                    <a:lstStyle/>
                    <a:p>
                      <a:endParaRPr lang="en-US" b="1" dirty="0"/>
                    </a:p>
                  </a:txBody>
                  <a:tcPr/>
                </a:tc>
              </a:tr>
              <a:tr h="370840">
                <a:tc>
                  <a:txBody>
                    <a:bodyPr/>
                    <a:lstStyle/>
                    <a:p>
                      <a:r>
                        <a:rPr lang="en-US" sz="2800" b="1" dirty="0" smtClean="0">
                          <a:latin typeface="Times New Roman" pitchFamily="18" charset="0"/>
                          <a:cs typeface="Times New Roman" pitchFamily="18" charset="0"/>
                        </a:rPr>
                        <a:t>4. </a:t>
                      </a:r>
                      <a:r>
                        <a:rPr lang="en-US" sz="2800" dirty="0" err="1" smtClean="0">
                          <a:latin typeface="Times New Roman" pitchFamily="18" charset="0"/>
                          <a:cs typeface="Times New Roman" pitchFamily="18" charset="0"/>
                        </a:rPr>
                        <a:t>Sống</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giản</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dị</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sẽ</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giúp</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chúng</a:t>
                      </a:r>
                      <a:r>
                        <a:rPr lang="en-US" sz="2800" baseline="0" dirty="0" smtClean="0">
                          <a:latin typeface="Times New Roman" pitchFamily="18" charset="0"/>
                          <a:cs typeface="Times New Roman" pitchFamily="18" charset="0"/>
                        </a:rPr>
                        <a:t> ta </a:t>
                      </a:r>
                      <a:r>
                        <a:rPr lang="en-US" sz="2800" baseline="0" dirty="0" err="1" smtClean="0">
                          <a:latin typeface="Times New Roman" pitchFamily="18" charset="0"/>
                          <a:cs typeface="Times New Roman" pitchFamily="18" charset="0"/>
                        </a:rPr>
                        <a:t>biết</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quý</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trọng</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sức</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lao</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động</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của</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người</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khác</a:t>
                      </a:r>
                      <a:endParaRPr lang="en-US" sz="2800" dirty="0">
                        <a:latin typeface="Times New Roman" pitchFamily="18" charset="0"/>
                        <a:cs typeface="Times New Roman" pitchFamily="18" charset="0"/>
                      </a:endParaRPr>
                    </a:p>
                  </a:txBody>
                  <a:tcPr/>
                </a:tc>
                <a:tc>
                  <a:txBody>
                    <a:bodyPr/>
                    <a:lstStyle/>
                    <a:p>
                      <a:endParaRPr lang="en-US"/>
                    </a:p>
                  </a:txBody>
                  <a:tcPr/>
                </a:tc>
                <a:tc>
                  <a:txBody>
                    <a:bodyPr/>
                    <a:lstStyle/>
                    <a:p>
                      <a:endParaRPr lang="en-US" dirty="0"/>
                    </a:p>
                  </a:txBody>
                  <a:tcPr/>
                </a:tc>
              </a:tr>
              <a:tr h="265792">
                <a:tc>
                  <a:txBody>
                    <a:bodyPr/>
                    <a:lstStyle/>
                    <a:p>
                      <a:r>
                        <a:rPr lang="en-US" sz="2800" b="1" dirty="0" smtClean="0">
                          <a:latin typeface="Times New Roman" pitchFamily="18" charset="0"/>
                          <a:cs typeface="Times New Roman" pitchFamily="18" charset="0"/>
                        </a:rPr>
                        <a:t>5.</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Sống</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giản</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dị</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dễ</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bị</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bạn</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bè</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cho</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là</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quê</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ngố</a:t>
                      </a:r>
                      <a:r>
                        <a:rPr lang="en-US" sz="2800" baseline="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a:txBody>
                  <a:tcPr/>
                </a:tc>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945512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5" name="Rectangle 4"/>
          <p:cNvSpPr/>
          <p:nvPr/>
        </p:nvSpPr>
        <p:spPr>
          <a:xfrm>
            <a:off x="611560" y="260648"/>
            <a:ext cx="8064896" cy="5324535"/>
          </a:xfrm>
          <a:prstGeom prst="rect">
            <a:avLst/>
          </a:prstGeom>
        </p:spPr>
        <p:txBody>
          <a:bodyPr wrap="square">
            <a:spAutoFit/>
          </a:bodyPr>
          <a:lstStyle/>
          <a:p>
            <a:r>
              <a:rPr lang="en-US" sz="3200" b="1" i="1" dirty="0">
                <a:solidFill>
                  <a:srgbClr val="FF0000"/>
                </a:solidFill>
                <a:latin typeface="Times New Roman" pitchFamily="18" charset="0"/>
                <a:cs typeface="Times New Roman" pitchFamily="18" charset="0"/>
              </a:rPr>
              <a:t>3</a:t>
            </a:r>
            <a:r>
              <a:rPr lang="en-US" sz="3200" b="1" i="1" dirty="0" smtClean="0">
                <a:solidFill>
                  <a:srgbClr val="FF0000"/>
                </a:solidFill>
                <a:latin typeface="Times New Roman" pitchFamily="18" charset="0"/>
                <a:cs typeface="Times New Roman" pitchFamily="18" charset="0"/>
              </a:rPr>
              <a:t>. </a:t>
            </a:r>
            <a:r>
              <a:rPr lang="en-US" sz="3200" b="1" i="1" dirty="0" err="1" smtClean="0">
                <a:solidFill>
                  <a:srgbClr val="FF0000"/>
                </a:solidFill>
                <a:latin typeface="Times New Roman" pitchFamily="18" charset="0"/>
                <a:cs typeface="Times New Roman" pitchFamily="18" charset="0"/>
              </a:rPr>
              <a:t>Bài</a:t>
            </a:r>
            <a:r>
              <a:rPr lang="en-US" sz="3200" b="1" i="1" dirty="0" smtClean="0">
                <a:solidFill>
                  <a:srgbClr val="FF0000"/>
                </a:solidFill>
                <a:latin typeface="Times New Roman" pitchFamily="18" charset="0"/>
                <a:cs typeface="Times New Roman" pitchFamily="18" charset="0"/>
              </a:rPr>
              <a:t> </a:t>
            </a:r>
            <a:r>
              <a:rPr lang="en-US" sz="3200" b="1" i="1" dirty="0" err="1" smtClean="0">
                <a:solidFill>
                  <a:srgbClr val="FF0000"/>
                </a:solidFill>
                <a:latin typeface="Times New Roman" pitchFamily="18" charset="0"/>
                <a:cs typeface="Times New Roman" pitchFamily="18" charset="0"/>
              </a:rPr>
              <a:t>tập</a:t>
            </a:r>
            <a:r>
              <a:rPr lang="en-US" sz="3200" b="1" i="1" dirty="0" smtClean="0">
                <a:solidFill>
                  <a:srgbClr val="FF0000"/>
                </a:solidFill>
                <a:latin typeface="Times New Roman" pitchFamily="18" charset="0"/>
                <a:cs typeface="Times New Roman" pitchFamily="18" charset="0"/>
              </a:rPr>
              <a:t> </a:t>
            </a:r>
            <a:r>
              <a:rPr lang="en-US" sz="3200" b="1" i="1" dirty="0" err="1" smtClean="0">
                <a:solidFill>
                  <a:srgbClr val="FF0000"/>
                </a:solidFill>
                <a:latin typeface="Times New Roman" pitchFamily="18" charset="0"/>
                <a:cs typeface="Times New Roman" pitchFamily="18" charset="0"/>
              </a:rPr>
              <a:t>tình</a:t>
            </a:r>
            <a:r>
              <a:rPr lang="en-US" sz="3200" b="1" i="1" dirty="0" smtClean="0">
                <a:solidFill>
                  <a:srgbClr val="FF0000"/>
                </a:solidFill>
                <a:latin typeface="Times New Roman" pitchFamily="18" charset="0"/>
                <a:cs typeface="Times New Roman" pitchFamily="18" charset="0"/>
              </a:rPr>
              <a:t> </a:t>
            </a:r>
            <a:r>
              <a:rPr lang="en-US" sz="3200" b="1" i="1" dirty="0" err="1" smtClean="0">
                <a:solidFill>
                  <a:srgbClr val="FF0000"/>
                </a:solidFill>
                <a:latin typeface="Times New Roman" pitchFamily="18" charset="0"/>
                <a:cs typeface="Times New Roman" pitchFamily="18" charset="0"/>
              </a:rPr>
              <a:t>huống</a:t>
            </a:r>
            <a:endParaRPr lang="en-US" sz="3200" b="1" i="1" dirty="0" smtClean="0">
              <a:solidFill>
                <a:srgbClr val="FF0000"/>
              </a:solidFill>
              <a:latin typeface="Times New Roman" pitchFamily="18" charset="0"/>
              <a:cs typeface="Times New Roman" pitchFamily="18" charset="0"/>
            </a:endParaRPr>
          </a:p>
          <a:p>
            <a:r>
              <a:rPr lang="en-US" sz="2800" dirty="0" err="1" smtClean="0">
                <a:latin typeface="Times New Roman" pitchFamily="18" charset="0"/>
                <a:cs typeface="Times New Roman" pitchFamily="18" charset="0"/>
              </a:rPr>
              <a:t>Nhà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Hòa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giàu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Mỗi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Hòa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mặc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bộ</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áo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nhau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mặc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đồng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phục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trường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Thấy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vây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lớp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trưởng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hỏi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Hòa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mặc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đồng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phục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trường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Hòa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nói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Mặc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đồng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phục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điệu</a:t>
            </a:r>
            <a:r>
              <a:rPr lang="en-US" sz="2800" dirty="0" smtClean="0">
                <a:latin typeface="Times New Roman" pitchFamily="18" charset="0"/>
                <a:cs typeface="Times New Roman" pitchFamily="18" charset="0"/>
              </a:rPr>
              <a:t>, con </a:t>
            </a:r>
            <a:r>
              <a:rPr lang="en-US" sz="2800" dirty="0" err="1" smtClean="0">
                <a:latin typeface="Times New Roman" pitchFamily="18" charset="0"/>
                <a:cs typeface="Times New Roman" pitchFamily="18" charset="0"/>
              </a:rPr>
              <a:t>nhà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giàu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phải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đổi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mốt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liên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tục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chứ</a:t>
            </a:r>
            <a:r>
              <a:rPr lang="en-US" sz="2800" dirty="0" smtClean="0">
                <a:latin typeface="Times New Roman" pitchFamily="18" charset="0"/>
                <a:cs typeface="Times New Roman" pitchFamily="18" charset="0"/>
              </a:rPr>
              <a:t>!”</a:t>
            </a:r>
          </a:p>
          <a:p>
            <a:endParaRPr lang="en-US" sz="2800" dirty="0" smtClean="0">
              <a:latin typeface="Times New Roman" pitchFamily="18" charset="0"/>
              <a:cs typeface="Times New Roman" pitchFamily="18" charset="0"/>
            </a:endParaRPr>
          </a:p>
          <a:p>
            <a:pPr marL="342900" indent="-342900">
              <a:buAutoNum type="alphaLcPeriod"/>
            </a:pPr>
            <a:r>
              <a:rPr lang="en-US" sz="2800" b="1" i="1" dirty="0" err="1" smtClean="0">
                <a:latin typeface="Times New Roman" pitchFamily="18" charset="0"/>
                <a:cs typeface="Times New Roman" pitchFamily="18" charset="0"/>
              </a:rPr>
              <a:t>Em</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có</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đồng</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tình</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với</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suy</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nghĩ</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của</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Hòa</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không?Vì</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sao</a:t>
            </a:r>
            <a:r>
              <a:rPr lang="en-US" sz="2800" b="1" i="1" dirty="0" smtClean="0">
                <a:latin typeface="Times New Roman" pitchFamily="18" charset="0"/>
                <a:cs typeface="Times New Roman" pitchFamily="18" charset="0"/>
              </a:rPr>
              <a:t>?</a:t>
            </a:r>
          </a:p>
          <a:p>
            <a:pPr marL="342900" indent="-342900">
              <a:buAutoNum type="alphaLcPeriod"/>
            </a:pPr>
            <a:r>
              <a:rPr lang="en-US" sz="2800" b="1" i="1" dirty="0" err="1" smtClean="0">
                <a:latin typeface="Times New Roman" pitchFamily="18" charset="0"/>
                <a:cs typeface="Times New Roman" pitchFamily="18" charset="0"/>
              </a:rPr>
              <a:t>Nếu</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là</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lớp</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trưởng</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của</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Hòa</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em</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sẽ</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xử</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sự</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như</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thế</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nào</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trong</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tình</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huống</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trên</a:t>
            </a:r>
            <a:r>
              <a:rPr lang="en-US" sz="2800" b="1" i="1" dirty="0" smtClean="0">
                <a:latin typeface="Times New Roman" pitchFamily="18" charset="0"/>
                <a:cs typeface="Times New Roman" pitchFamily="18" charset="0"/>
              </a:rPr>
              <a:t>?</a:t>
            </a:r>
            <a:endParaRPr lang="en-US" sz="2800" b="1" i="1" dirty="0">
              <a:latin typeface="Times New Roman" pitchFamily="18" charset="0"/>
              <a:cs typeface="Times New Roman" pitchFamily="18" charset="0"/>
            </a:endParaRPr>
          </a:p>
        </p:txBody>
      </p:sp>
    </p:spTree>
    <p:extLst>
      <p:ext uri="{BB962C8B-B14F-4D97-AF65-F5344CB8AC3E}">
        <p14:creationId xmlns:p14="http://schemas.microsoft.com/office/powerpoint/2010/main" val="2439710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76" y="0"/>
            <a:ext cx="9144000" cy="6858000"/>
          </a:xfrm>
        </p:spPr>
      </p:pic>
      <p:sp>
        <p:nvSpPr>
          <p:cNvPr id="5" name="Rectangle 4"/>
          <p:cNvSpPr/>
          <p:nvPr/>
        </p:nvSpPr>
        <p:spPr>
          <a:xfrm>
            <a:off x="971600" y="1628800"/>
            <a:ext cx="7207753" cy="4216539"/>
          </a:xfrm>
          <a:prstGeom prst="rect">
            <a:avLst/>
          </a:prstGeom>
        </p:spPr>
        <p:txBody>
          <a:bodyPr wrap="square">
            <a:spAutoFit/>
          </a:bodyPr>
          <a:lstStyle/>
          <a:p>
            <a:r>
              <a:rPr lang="en-US" sz="4400" b="1" dirty="0" err="1" smtClean="0">
                <a:solidFill>
                  <a:srgbClr val="FF0000"/>
                </a:solidFill>
                <a:latin typeface="Times New Roman" pitchFamily="18" charset="0"/>
                <a:cs typeface="Times New Roman" pitchFamily="18" charset="0"/>
              </a:rPr>
              <a:t>Công</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việc</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về</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nhà</a:t>
            </a:r>
            <a:endParaRPr lang="en-US" sz="4400" b="1" dirty="0" smtClean="0">
              <a:solidFill>
                <a:srgbClr val="FF0000"/>
              </a:solidFill>
              <a:latin typeface="Times New Roman" pitchFamily="18" charset="0"/>
              <a:cs typeface="Times New Roman" pitchFamily="18" charset="0"/>
            </a:endParaRPr>
          </a:p>
          <a:p>
            <a:endParaRPr lang="en-US" sz="4400" b="1" dirty="0" smtClean="0">
              <a:solidFill>
                <a:srgbClr val="FF0000"/>
              </a:solidFill>
              <a:latin typeface="Times New Roman" pitchFamily="18" charset="0"/>
              <a:cs typeface="Times New Roman" pitchFamily="18" charset="0"/>
            </a:endParaRPr>
          </a:p>
          <a:p>
            <a:pPr marL="571500" indent="-571500">
              <a:buFont typeface="Wingdings" pitchFamily="2" charset="2"/>
              <a:buChar char="q"/>
            </a:pPr>
            <a:r>
              <a:rPr lang="en-US" sz="3600" dirty="0" err="1" smtClean="0">
                <a:latin typeface="Times New Roman" pitchFamily="18" charset="0"/>
                <a:cs typeface="Times New Roman" pitchFamily="18" charset="0"/>
              </a:rPr>
              <a:t>Học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phần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nội</a:t>
            </a:r>
            <a:r>
              <a:rPr lang="en-US" sz="3600" dirty="0" smtClean="0">
                <a:latin typeface="Times New Roman" pitchFamily="18" charset="0"/>
                <a:cs typeface="Times New Roman" pitchFamily="18" charset="0"/>
              </a:rPr>
              <a:t> dung </a:t>
            </a:r>
            <a:r>
              <a:rPr lang="en-US" sz="3600" dirty="0" err="1" smtClean="0">
                <a:latin typeface="Times New Roman" pitchFamily="18" charset="0"/>
                <a:cs typeface="Times New Roman" pitchFamily="18" charset="0"/>
              </a:rPr>
              <a:t>bài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học</a:t>
            </a:r>
            <a:endParaRPr lang="en-US" sz="3600" dirty="0" smtClean="0">
              <a:latin typeface="Times New Roman" pitchFamily="18" charset="0"/>
              <a:cs typeface="Times New Roman" pitchFamily="18" charset="0"/>
            </a:endParaRPr>
          </a:p>
          <a:p>
            <a:pPr marL="571500" indent="-571500">
              <a:buFont typeface="Wingdings" pitchFamily="2" charset="2"/>
              <a:buChar char="q"/>
            </a:pPr>
            <a:r>
              <a:rPr lang="en-US" sz="3600" dirty="0" err="1" smtClean="0">
                <a:latin typeface="Times New Roman" pitchFamily="18" charset="0"/>
                <a:cs typeface="Times New Roman" pitchFamily="18" charset="0"/>
              </a:rPr>
              <a:t>Làm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bài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tập</a:t>
            </a:r>
            <a:r>
              <a:rPr lang="en-US" sz="3600" dirty="0" smtClean="0">
                <a:latin typeface="Times New Roman" pitchFamily="18" charset="0"/>
                <a:cs typeface="Times New Roman" pitchFamily="18" charset="0"/>
              </a:rPr>
              <a:t> 2 </a:t>
            </a:r>
            <a:r>
              <a:rPr lang="en-US" sz="3600" dirty="0" err="1" smtClean="0">
                <a:latin typeface="Times New Roman" pitchFamily="18" charset="0"/>
                <a:cs typeface="Times New Roman" pitchFamily="18" charset="0"/>
              </a:rPr>
              <a:t>sgk</a:t>
            </a:r>
            <a:endParaRPr lang="en-US" sz="3600" dirty="0" smtClean="0">
              <a:latin typeface="Times New Roman" pitchFamily="18" charset="0"/>
              <a:cs typeface="Times New Roman" pitchFamily="18" charset="0"/>
            </a:endParaRPr>
          </a:p>
          <a:p>
            <a:pPr marL="571500" indent="-571500">
              <a:buFont typeface="Wingdings" pitchFamily="2" charset="2"/>
              <a:buChar char="q"/>
            </a:pPr>
            <a:r>
              <a:rPr lang="en-US" sz="3600" dirty="0" err="1" smtClean="0">
                <a:latin typeface="Times New Roman" pitchFamily="18" charset="0"/>
                <a:cs typeface="Times New Roman" pitchFamily="18" charset="0"/>
              </a:rPr>
              <a:t>Tìm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câu</a:t>
            </a:r>
            <a:r>
              <a:rPr lang="en-US" sz="3600" dirty="0" smtClean="0">
                <a:latin typeface="Times New Roman" pitchFamily="18" charset="0"/>
                <a:cs typeface="Times New Roman" pitchFamily="18" charset="0"/>
              </a:rPr>
              <a:t> ca </a:t>
            </a:r>
            <a:r>
              <a:rPr lang="en-US" sz="3600" dirty="0" err="1" smtClean="0">
                <a:latin typeface="Times New Roman" pitchFamily="18" charset="0"/>
                <a:cs typeface="Times New Roman" pitchFamily="18" charset="0"/>
              </a:rPr>
              <a:t>dao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tục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ngữ</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thơ</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về</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tính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giản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dị</a:t>
            </a:r>
            <a:endParaRPr lang="en-US" sz="3600" dirty="0" smtClean="0">
              <a:latin typeface="Times New Roman" pitchFamily="18" charset="0"/>
              <a:cs typeface="Times New Roman" pitchFamily="18" charset="0"/>
            </a:endParaRPr>
          </a:p>
          <a:p>
            <a:pPr marL="571500" indent="-571500">
              <a:buFont typeface="Wingdings" pitchFamily="2" charset="2"/>
              <a:buChar char="q"/>
            </a:pPr>
            <a:r>
              <a:rPr lang="en-US" sz="3600" dirty="0" err="1" smtClean="0">
                <a:latin typeface="Times New Roman" pitchFamily="18" charset="0"/>
                <a:cs typeface="Times New Roman" pitchFamily="18" charset="0"/>
              </a:rPr>
              <a:t>Đọc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trước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bài</a:t>
            </a:r>
            <a:r>
              <a:rPr lang="en-US" sz="3600" dirty="0" smtClean="0">
                <a:latin typeface="Times New Roman" pitchFamily="18" charset="0"/>
                <a:cs typeface="Times New Roman" pitchFamily="18" charset="0"/>
              </a:rPr>
              <a:t> 2: </a:t>
            </a:r>
            <a:r>
              <a:rPr lang="en-US" sz="3600" dirty="0" err="1" smtClean="0">
                <a:latin typeface="Times New Roman" pitchFamily="18" charset="0"/>
                <a:cs typeface="Times New Roman" pitchFamily="18" charset="0"/>
              </a:rPr>
              <a:t>Trung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thực</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78039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1680" y="-99392"/>
            <a:ext cx="5616624"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9777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9" name="Cloud Callout 8"/>
          <p:cNvSpPr/>
          <p:nvPr/>
        </p:nvSpPr>
        <p:spPr>
          <a:xfrm>
            <a:off x="1763688" y="1844824"/>
            <a:ext cx="7596336" cy="388843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3600" b="1" i="1" dirty="0" smtClean="0">
                <a:latin typeface="Times New Roman" pitchFamily="18" charset="0"/>
                <a:cs typeface="Times New Roman" pitchFamily="18" charset="0"/>
              </a:rPr>
              <a:t>Em hãy tìm những chi tiết trong truyện đọc thể hiện</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trang</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phục</a:t>
            </a:r>
            <a:r>
              <a:rPr lang="vi-VN" sz="3600" b="1" i="1" dirty="0" smtClean="0">
                <a:latin typeface="Times New Roman" pitchFamily="18" charset="0"/>
                <a:cs typeface="Times New Roman" pitchFamily="18" charset="0"/>
              </a:rPr>
              <a:t>,</a:t>
            </a:r>
            <a:r>
              <a:rPr lang="en-US" sz="3600" b="1" i="1" dirty="0" smtClean="0">
                <a:latin typeface="Times New Roman" pitchFamily="18" charset="0"/>
                <a:cs typeface="Times New Roman" pitchFamily="18" charset="0"/>
              </a:rPr>
              <a:t> </a:t>
            </a:r>
            <a:r>
              <a:rPr lang="vi-VN" sz="3600" b="1" i="1" dirty="0" smtClean="0">
                <a:latin typeface="Times New Roman" pitchFamily="18" charset="0"/>
                <a:cs typeface="Times New Roman" pitchFamily="18" charset="0"/>
              </a:rPr>
              <a:t>tác phong,</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thái</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độ</a:t>
            </a:r>
            <a:r>
              <a:rPr lang="en-US" sz="3600" b="1" i="1" dirty="0" smtClean="0">
                <a:latin typeface="Times New Roman" pitchFamily="18" charset="0"/>
                <a:cs typeface="Times New Roman" pitchFamily="18" charset="0"/>
              </a:rPr>
              <a:t>, l</a:t>
            </a:r>
            <a:r>
              <a:rPr lang="vi-VN" sz="3600" b="1" i="1" dirty="0" smtClean="0">
                <a:latin typeface="Times New Roman" pitchFamily="18" charset="0"/>
                <a:cs typeface="Times New Roman" pitchFamily="18" charset="0"/>
              </a:rPr>
              <a:t>ời nói của Bác Hồ?</a:t>
            </a:r>
            <a:endParaRPr lang="en-US" sz="3600" b="1" i="1" dirty="0">
              <a:latin typeface="Times New Roman" pitchFamily="18" charset="0"/>
              <a:cs typeface="Times New Roman" pitchFamily="18" charset="0"/>
            </a:endParaRPr>
          </a:p>
        </p:txBody>
      </p:sp>
      <p:sp>
        <p:nvSpPr>
          <p:cNvPr id="10" name="Rectangle 9"/>
          <p:cNvSpPr/>
          <p:nvPr/>
        </p:nvSpPr>
        <p:spPr>
          <a:xfrm>
            <a:off x="1763688" y="332656"/>
            <a:ext cx="7236296" cy="1200329"/>
          </a:xfrm>
          <a:prstGeom prst="rect">
            <a:avLst/>
          </a:prstGeom>
        </p:spPr>
        <p:txBody>
          <a:bodyPr wrap="square">
            <a:spAutoFit/>
          </a:bodyPr>
          <a:lstStyle/>
          <a:p>
            <a:r>
              <a:rPr lang="vi-VN" sz="3600" b="1" dirty="0" smtClean="0">
                <a:solidFill>
                  <a:srgbClr val="FF0000"/>
                </a:solidFill>
                <a:latin typeface="Times New Roman" pitchFamily="18" charset="0"/>
                <a:cs typeface="Times New Roman" pitchFamily="18" charset="0"/>
              </a:rPr>
              <a:t>a. Trang phục, tác phong, thái độ và lời nói của Bác Hồ</a:t>
            </a:r>
            <a:endParaRPr lang="vi-VN"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611505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56" y="-9841"/>
            <a:ext cx="9143999" cy="6858000"/>
          </a:xfrm>
        </p:spPr>
      </p:pic>
      <p:sp>
        <p:nvSpPr>
          <p:cNvPr id="3" name="Rectangle 2"/>
          <p:cNvSpPr/>
          <p:nvPr/>
        </p:nvSpPr>
        <p:spPr>
          <a:xfrm>
            <a:off x="1131297" y="396410"/>
            <a:ext cx="7632848" cy="1077218"/>
          </a:xfrm>
          <a:prstGeom prst="rect">
            <a:avLst/>
          </a:prstGeom>
        </p:spPr>
        <p:txBody>
          <a:bodyPr wrap="square">
            <a:spAutoFit/>
          </a:bodyPr>
          <a:lstStyle/>
          <a:p>
            <a:r>
              <a:rPr lang="en-US" sz="3200" b="1" dirty="0" smtClean="0">
                <a:solidFill>
                  <a:srgbClr val="FF0000"/>
                </a:solidFill>
                <a:latin typeface="Times New Roman" pitchFamily="18" charset="0"/>
                <a:cs typeface="Times New Roman" pitchFamily="18" charset="0"/>
              </a:rPr>
              <a:t>a. </a:t>
            </a:r>
            <a:r>
              <a:rPr lang="en-US" sz="3200" b="1" dirty="0" err="1" smtClean="0">
                <a:solidFill>
                  <a:srgbClr val="FF0000"/>
                </a:solidFill>
                <a:latin typeface="Times New Roman" pitchFamily="18" charset="0"/>
                <a:cs typeface="Times New Roman" pitchFamily="18" charset="0"/>
              </a:rPr>
              <a:t>Trang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phục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tác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phong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thái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độ</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và</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lời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nói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của</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Bác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Hồ</a:t>
            </a:r>
            <a:endParaRPr lang="en-US" sz="3200" b="1" dirty="0">
              <a:solidFill>
                <a:srgbClr val="FF0000"/>
              </a:solidFill>
              <a:latin typeface="Times New Roman" pitchFamily="18" charset="0"/>
              <a:cs typeface="Times New Roman" pitchFamily="18" charset="0"/>
            </a:endParaRPr>
          </a:p>
        </p:txBody>
      </p:sp>
      <p:sp>
        <p:nvSpPr>
          <p:cNvPr id="5" name="Rectangle 4"/>
          <p:cNvSpPr/>
          <p:nvPr/>
        </p:nvSpPr>
        <p:spPr>
          <a:xfrm>
            <a:off x="409747" y="1700808"/>
            <a:ext cx="8354398" cy="3539430"/>
          </a:xfrm>
          <a:prstGeom prst="rect">
            <a:avLst/>
          </a:prstGeom>
        </p:spPr>
        <p:txBody>
          <a:bodyPr wrap="square">
            <a:spAutoFit/>
          </a:bodyPr>
          <a:lstStyle/>
          <a:p>
            <a:pPr marL="457200" indent="-457200">
              <a:buFont typeface="Wingdings" pitchFamily="2" charset="2"/>
              <a:buChar char="v"/>
            </a:pPr>
            <a:r>
              <a:rPr lang="vi-VN" sz="2800" b="1" i="1" dirty="0" smtClean="0">
                <a:latin typeface="Times New Roman" pitchFamily="18" charset="0"/>
                <a:cs typeface="Times New Roman" pitchFamily="18" charset="0"/>
              </a:rPr>
              <a:t>Trang phục</a:t>
            </a:r>
            <a:r>
              <a:rPr lang="vi-VN" sz="2800" dirty="0" smtClean="0">
                <a:latin typeface="Times New Roman" pitchFamily="18" charset="0"/>
                <a:cs typeface="Times New Roman" pitchFamily="18" charset="0"/>
              </a:rPr>
              <a:t>: Bác mặc bộ quần áo ka-ki, đội mũ vải đã </a:t>
            </a:r>
            <a:r>
              <a:rPr lang="en-US" sz="2800" dirty="0" err="1" smtClean="0">
                <a:latin typeface="Times New Roman" pitchFamily="18" charset="0"/>
                <a:cs typeface="Times New Roman" pitchFamily="18" charset="0"/>
              </a:rPr>
              <a:t>bạc</a:t>
            </a:r>
            <a:r>
              <a:rPr lang="vi-VN" sz="2800" dirty="0" smtClean="0">
                <a:latin typeface="Times New Roman" pitchFamily="18" charset="0"/>
                <a:cs typeface="Times New Roman" pitchFamily="18" charset="0"/>
              </a:rPr>
              <a:t> màu và đi một đôi dép cao su.</a:t>
            </a:r>
            <a:endParaRPr lang="en-US" sz="2800" dirty="0" smtClean="0">
              <a:latin typeface="Times New Roman" pitchFamily="18" charset="0"/>
              <a:cs typeface="Times New Roman" pitchFamily="18" charset="0"/>
            </a:endParaRPr>
          </a:p>
          <a:p>
            <a:pPr marL="457200" indent="-457200">
              <a:buFont typeface="Wingdings" pitchFamily="2" charset="2"/>
              <a:buChar char="v"/>
            </a:pPr>
            <a:endParaRPr lang="vi-VN" sz="2800" dirty="0" smtClean="0">
              <a:latin typeface="Times New Roman" pitchFamily="18" charset="0"/>
              <a:cs typeface="Times New Roman" pitchFamily="18" charset="0"/>
            </a:endParaRPr>
          </a:p>
          <a:p>
            <a:pPr marL="457200" indent="-457200">
              <a:buFont typeface="Wingdings" pitchFamily="2" charset="2"/>
              <a:buChar char="v"/>
            </a:pPr>
            <a:r>
              <a:rPr lang="vi-VN" sz="2800" b="1" i="1" dirty="0" smtClean="0">
                <a:latin typeface="Times New Roman" pitchFamily="18" charset="0"/>
                <a:cs typeface="Times New Roman" pitchFamily="18" charset="0"/>
              </a:rPr>
              <a:t>Tác phong, thái độ</a:t>
            </a:r>
          </a:p>
          <a:p>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Bác cười đôn hậu và vẫy tay chào mọi người.</a:t>
            </a:r>
          </a:p>
          <a:p>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Thái độ thân mật như người cha đối với các con.</a:t>
            </a:r>
            <a:endParaRPr lang="en-US" sz="2800" dirty="0" smtClean="0">
              <a:latin typeface="Times New Roman" pitchFamily="18" charset="0"/>
              <a:cs typeface="Times New Roman" pitchFamily="18" charset="0"/>
            </a:endParaRPr>
          </a:p>
          <a:p>
            <a:endParaRPr lang="vi-VN" sz="2800" dirty="0" smtClean="0">
              <a:latin typeface="Times New Roman" pitchFamily="18" charset="0"/>
              <a:cs typeface="Times New Roman" pitchFamily="18" charset="0"/>
            </a:endParaRPr>
          </a:p>
          <a:p>
            <a:pPr marL="457200" indent="-457200">
              <a:buFont typeface="Wingdings" pitchFamily="2" charset="2"/>
              <a:buChar char="v"/>
            </a:pPr>
            <a:r>
              <a:rPr lang="vi-VN" sz="2800" b="1" i="1" dirty="0" smtClean="0">
                <a:latin typeface="Times New Roman" pitchFamily="18" charset="0"/>
                <a:cs typeface="Times New Roman" pitchFamily="18" charset="0"/>
              </a:rPr>
              <a:t>Lời nói</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Tôi nói đồng bào nghe rõ không?</a:t>
            </a:r>
            <a:r>
              <a:rPr lang="en-US" sz="2800" dirty="0" smtClean="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Tree>
    <p:extLst>
      <p:ext uri="{BB962C8B-B14F-4D97-AF65-F5344CB8AC3E}">
        <p14:creationId xmlns:p14="http://schemas.microsoft.com/office/powerpoint/2010/main" val="398511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down)">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wipe(down)">
                                      <p:cBhvr>
                                        <p:cTn id="23" dur="500"/>
                                        <p:tgtEl>
                                          <p:spTgt spid="5">
                                            <p:txEl>
                                              <p:pRg st="2" end="2"/>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wipe(down)">
                                      <p:cBhvr>
                                        <p:cTn id="26" dur="500"/>
                                        <p:tgtEl>
                                          <p:spTgt spid="5">
                                            <p:txEl>
                                              <p:pRg st="3" end="3"/>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wipe(down)">
                                      <p:cBhvr>
                                        <p:cTn id="29" dur="500"/>
                                        <p:tgtEl>
                                          <p:spTgt spid="5">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
                                            <p:txEl>
                                              <p:pRg st="6" end="6"/>
                                            </p:txEl>
                                          </p:spTgt>
                                        </p:tgtEl>
                                        <p:attrNameLst>
                                          <p:attrName>style.visibility</p:attrName>
                                        </p:attrNameLst>
                                      </p:cBhvr>
                                      <p:to>
                                        <p:strVal val="visible"/>
                                      </p:to>
                                    </p:set>
                                    <p:animEffect transition="in" filter="wipe(down)">
                                      <p:cBhvr>
                                        <p:cTn id="34"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764704"/>
            <a:ext cx="6480720" cy="5040560"/>
          </a:xfrm>
        </p:spPr>
        <p:txBody>
          <a:bodyPr>
            <a:noAutofit/>
          </a:bodyPr>
          <a:lstStyle/>
          <a:p>
            <a:pPr marL="571500" indent="-571500" algn="l">
              <a:buFont typeface="Wingdings" pitchFamily="2" charset="2"/>
              <a:buChar char="v"/>
            </a:pPr>
            <a:r>
              <a:rPr lang="en-US" sz="4000" b="1" i="1" dirty="0" smtClean="0">
                <a:latin typeface="Times New Roman" pitchFamily="18" charset="0"/>
                <a:cs typeface="Times New Roman" pitchFamily="18" charset="0"/>
              </a:rPr>
              <a:t>Qua </a:t>
            </a:r>
            <a:r>
              <a:rPr lang="en-US" sz="4000" b="1" i="1" dirty="0" err="1" smtClean="0">
                <a:latin typeface="Times New Roman" pitchFamily="18" charset="0"/>
                <a:cs typeface="Times New Roman" pitchFamily="18" charset="0"/>
              </a:rPr>
              <a:t>những</a:t>
            </a:r>
            <a:r>
              <a:rPr lang="en-US" sz="4000" b="1" i="1" dirty="0" smtClean="0">
                <a:latin typeface="Times New Roman" pitchFamily="18" charset="0"/>
                <a:cs typeface="Times New Roman" pitchFamily="18" charset="0"/>
              </a:rPr>
              <a:t> chi </a:t>
            </a:r>
            <a:r>
              <a:rPr lang="en-US" sz="4000" b="1" i="1" dirty="0" err="1" smtClean="0">
                <a:latin typeface="Times New Roman" pitchFamily="18" charset="0"/>
                <a:cs typeface="Times New Roman" pitchFamily="18" charset="0"/>
              </a:rPr>
              <a:t>tiết</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trên</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em</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có</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nhận</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xét</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gì</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về</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trang</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phục</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tác</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phong</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thái</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độ</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và</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lời</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nói</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của</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Bác</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Hồ</a:t>
            </a:r>
            <a:r>
              <a:rPr lang="en-US" sz="4000" b="1" i="1" dirty="0" smtClean="0">
                <a:latin typeface="Times New Roman" pitchFamily="18" charset="0"/>
                <a:cs typeface="Times New Roman" pitchFamily="18" charset="0"/>
              </a:rPr>
              <a:t>?</a:t>
            </a:r>
            <a:br>
              <a:rPr lang="en-US" sz="4000" b="1" i="1" dirty="0" smtClean="0">
                <a:latin typeface="Times New Roman" pitchFamily="18" charset="0"/>
                <a:cs typeface="Times New Roman" pitchFamily="18" charset="0"/>
              </a:rPr>
            </a:br>
            <a:r>
              <a:rPr lang="en-US" sz="4000" b="1" i="1" dirty="0">
                <a:latin typeface="Times New Roman" pitchFamily="18" charset="0"/>
                <a:cs typeface="Times New Roman" pitchFamily="18" charset="0"/>
              </a:rPr>
              <a:t/>
            </a:r>
            <a:br>
              <a:rPr lang="en-US" sz="4000" b="1" i="1" dirty="0">
                <a:latin typeface="Times New Roman" pitchFamily="18" charset="0"/>
                <a:cs typeface="Times New Roman" pitchFamily="18" charset="0"/>
              </a:rPr>
            </a:br>
            <a:r>
              <a:rPr lang="en-US" sz="4000" b="1" i="1" dirty="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Điều</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đó</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có</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tác</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động</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như</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thế</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nào</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đến</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tình</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cảm</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của</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nhân</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dân</a:t>
            </a:r>
            <a:r>
              <a:rPr lang="en-US" sz="4000" b="1" i="1" dirty="0" smtClean="0">
                <a:latin typeface="Times New Roman" pitchFamily="18" charset="0"/>
                <a:cs typeface="Times New Roman" pitchFamily="18" charset="0"/>
              </a:rPr>
              <a:t> ta?</a:t>
            </a:r>
            <a:endParaRPr lang="en-US" sz="4000" b="1" i="1" dirty="0">
              <a:latin typeface="Times New Roman" pitchFamily="18" charset="0"/>
              <a:cs typeface="Times New Roman"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16216" y="2636912"/>
            <a:ext cx="2627784" cy="4104456"/>
          </a:xfrm>
        </p:spPr>
      </p:pic>
      <p:sp>
        <p:nvSpPr>
          <p:cNvPr id="5" name="Right Arrow 4"/>
          <p:cNvSpPr/>
          <p:nvPr/>
        </p:nvSpPr>
        <p:spPr>
          <a:xfrm>
            <a:off x="107504" y="3789040"/>
            <a:ext cx="1008112"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2305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9" cy="6858000"/>
          </a:xfrm>
        </p:spPr>
      </p:pic>
      <p:sp>
        <p:nvSpPr>
          <p:cNvPr id="5" name="Rectangle 4"/>
          <p:cNvSpPr/>
          <p:nvPr/>
        </p:nvSpPr>
        <p:spPr>
          <a:xfrm>
            <a:off x="827584" y="260648"/>
            <a:ext cx="7488832" cy="5755422"/>
          </a:xfrm>
          <a:prstGeom prst="rect">
            <a:avLst/>
          </a:prstGeom>
        </p:spPr>
        <p:txBody>
          <a:bodyPr wrap="square">
            <a:spAutoFit/>
          </a:bodyPr>
          <a:lstStyle/>
          <a:p>
            <a:r>
              <a:rPr lang="en-US" sz="4000" b="1" dirty="0" smtClean="0">
                <a:solidFill>
                  <a:srgbClr val="FF0000"/>
                </a:solidFill>
                <a:latin typeface="Times New Roman" pitchFamily="18" charset="0"/>
                <a:cs typeface="Times New Roman" pitchFamily="18" charset="0"/>
              </a:rPr>
              <a:t>b. </a:t>
            </a:r>
            <a:r>
              <a:rPr lang="en-US" sz="4000" b="1" dirty="0" err="1" smtClean="0">
                <a:solidFill>
                  <a:srgbClr val="FF0000"/>
                </a:solidFill>
                <a:latin typeface="Times New Roman" pitchFamily="18" charset="0"/>
                <a:cs typeface="Times New Roman" pitchFamily="18" charset="0"/>
              </a:rPr>
              <a:t>Nhận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xét</a:t>
            </a:r>
            <a:endParaRPr lang="en-US" sz="4000" b="1" dirty="0" smtClean="0">
              <a:solidFill>
                <a:srgbClr val="FF0000"/>
              </a:solidFill>
              <a:latin typeface="Times New Roman" pitchFamily="18" charset="0"/>
              <a:cs typeface="Times New Roman" pitchFamily="18" charset="0"/>
            </a:endParaRPr>
          </a:p>
          <a:p>
            <a:endParaRPr lang="en-US" sz="4000" b="1" dirty="0" smtClean="0">
              <a:solidFill>
                <a:srgbClr val="FF0000"/>
              </a:solidFill>
              <a:latin typeface="Times New Roman" pitchFamily="18" charset="0"/>
              <a:cs typeface="Times New Roman" pitchFamily="18" charset="0"/>
            </a:endParaRPr>
          </a:p>
          <a:p>
            <a:pPr marL="457200" indent="-457200">
              <a:buFont typeface="Wingdings" pitchFamily="2" charset="2"/>
              <a:buChar char="Ø"/>
            </a:pPr>
            <a:r>
              <a:rPr lang="en-US" sz="3600" b="1" i="1" dirty="0" err="1" smtClean="0">
                <a:latin typeface="Times New Roman" pitchFamily="18" charset="0"/>
                <a:cs typeface="Times New Roman" pitchFamily="18" charset="0"/>
              </a:rPr>
              <a:t>Trang</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phục</a:t>
            </a:r>
            <a:r>
              <a:rPr lang="en-US" sz="3600" dirty="0" smtClean="0">
                <a:latin typeface="Times New Roman" pitchFamily="18" charset="0"/>
                <a:cs typeface="Times New Roman" pitchFamily="18" charset="0"/>
              </a:rPr>
              <a:t>: </a:t>
            </a:r>
            <a:r>
              <a:rPr lang="vi-VN" sz="3600" dirty="0" smtClean="0">
                <a:latin typeface="Times New Roman" pitchFamily="18" charset="0"/>
                <a:cs typeface="Times New Roman" pitchFamily="18" charset="0"/>
              </a:rPr>
              <a:t>Bác </a:t>
            </a:r>
            <a:r>
              <a:rPr lang="vi-VN" sz="3600" dirty="0">
                <a:latin typeface="Times New Roman" pitchFamily="18" charset="0"/>
                <a:cs typeface="Times New Roman" pitchFamily="18" charset="0"/>
              </a:rPr>
              <a:t>ăn mặc đơn sơ, </a:t>
            </a:r>
            <a:r>
              <a:rPr lang="en-US" sz="3600" dirty="0" err="1" smtClean="0">
                <a:latin typeface="Times New Roman" pitchFamily="18" charset="0"/>
                <a:cs typeface="Times New Roman" pitchFamily="18" charset="0"/>
              </a:rPr>
              <a:t>bình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dị</a:t>
            </a:r>
            <a:r>
              <a:rPr lang="en-US" sz="3600" dirty="0" smtClean="0">
                <a:latin typeface="Times New Roman" pitchFamily="18" charset="0"/>
                <a:cs typeface="Times New Roman" pitchFamily="18" charset="0"/>
              </a:rPr>
              <a:t>, </a:t>
            </a:r>
            <a:r>
              <a:rPr lang="vi-VN" sz="3600" dirty="0" smtClean="0">
                <a:latin typeface="Times New Roman" pitchFamily="18" charset="0"/>
                <a:cs typeface="Times New Roman" pitchFamily="18" charset="0"/>
              </a:rPr>
              <a:t>không </a:t>
            </a:r>
            <a:r>
              <a:rPr lang="vi-VN" sz="3600" dirty="0">
                <a:latin typeface="Times New Roman" pitchFamily="18" charset="0"/>
                <a:cs typeface="Times New Roman" pitchFamily="18" charset="0"/>
              </a:rPr>
              <a:t>cầu kì, phù hợp với hoàn cảnh đất </a:t>
            </a:r>
            <a:r>
              <a:rPr lang="vi-VN" sz="3600" dirty="0" smtClean="0">
                <a:latin typeface="Times New Roman" pitchFamily="18" charset="0"/>
                <a:cs typeface="Times New Roman" pitchFamily="18" charset="0"/>
              </a:rPr>
              <a:t>nước</a:t>
            </a:r>
            <a:endParaRPr lang="en-US" sz="3600" dirty="0" smtClean="0">
              <a:latin typeface="Times New Roman" pitchFamily="18" charset="0"/>
              <a:cs typeface="Times New Roman" pitchFamily="18" charset="0"/>
            </a:endParaRPr>
          </a:p>
          <a:p>
            <a:pPr marL="457200" indent="-457200">
              <a:buFont typeface="Wingdings" pitchFamily="2" charset="2"/>
              <a:buChar char="Ø"/>
            </a:pPr>
            <a:endParaRPr lang="vi-VN" sz="3600" dirty="0">
              <a:latin typeface="Times New Roman" pitchFamily="18" charset="0"/>
              <a:cs typeface="Times New Roman" pitchFamily="18" charset="0"/>
            </a:endParaRPr>
          </a:p>
          <a:p>
            <a:pPr marL="457200" indent="-457200">
              <a:buFont typeface="Wingdings" pitchFamily="2" charset="2"/>
              <a:buChar char="Ø"/>
            </a:pPr>
            <a:r>
              <a:rPr lang="en-US" sz="3600" b="1" i="1" dirty="0" err="1" smtClean="0">
                <a:latin typeface="Times New Roman" pitchFamily="18" charset="0"/>
                <a:cs typeface="Times New Roman" pitchFamily="18" charset="0"/>
              </a:rPr>
              <a:t>Tác</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phong</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thái</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độ</a:t>
            </a:r>
            <a:r>
              <a:rPr lang="en-US" sz="3600" dirty="0" smtClean="0">
                <a:latin typeface="Times New Roman" pitchFamily="18" charset="0"/>
                <a:cs typeface="Times New Roman" pitchFamily="18" charset="0"/>
              </a:rPr>
              <a:t>: </a:t>
            </a:r>
            <a:r>
              <a:rPr lang="vi-VN" sz="3600" dirty="0" smtClean="0">
                <a:latin typeface="Times New Roman" pitchFamily="18" charset="0"/>
                <a:cs typeface="Times New Roman" pitchFamily="18" charset="0"/>
              </a:rPr>
              <a:t>Thái </a:t>
            </a:r>
            <a:r>
              <a:rPr lang="vi-VN" sz="3600" dirty="0">
                <a:latin typeface="Times New Roman" pitchFamily="18" charset="0"/>
                <a:cs typeface="Times New Roman" pitchFamily="18" charset="0"/>
              </a:rPr>
              <a:t>độ chân tình, cởi mở, thân </a:t>
            </a:r>
            <a:r>
              <a:rPr lang="vi-VN" sz="3600" dirty="0" smtClean="0">
                <a:latin typeface="Times New Roman" pitchFamily="18" charset="0"/>
                <a:cs typeface="Times New Roman" pitchFamily="18" charset="0"/>
              </a:rPr>
              <a:t>mật</a:t>
            </a:r>
            <a:endParaRPr lang="en-US" sz="3600" dirty="0" smtClean="0">
              <a:latin typeface="Times New Roman" pitchFamily="18" charset="0"/>
              <a:cs typeface="Times New Roman" pitchFamily="18" charset="0"/>
            </a:endParaRPr>
          </a:p>
          <a:p>
            <a:pPr marL="457200" indent="-457200">
              <a:buFont typeface="Wingdings" pitchFamily="2" charset="2"/>
              <a:buChar char="Ø"/>
            </a:pPr>
            <a:endParaRPr lang="en-US" sz="3600" dirty="0" smtClean="0">
              <a:latin typeface="Times New Roman" pitchFamily="18" charset="0"/>
              <a:cs typeface="Times New Roman" pitchFamily="18" charset="0"/>
            </a:endParaRPr>
          </a:p>
          <a:p>
            <a:pPr marL="457200" indent="-457200">
              <a:buFont typeface="Wingdings" pitchFamily="2" charset="2"/>
              <a:buChar char="Ø"/>
            </a:pPr>
            <a:r>
              <a:rPr lang="vi-VN" sz="3600" b="1" i="1" dirty="0" smtClean="0">
                <a:latin typeface="Times New Roman" pitchFamily="18" charset="0"/>
                <a:cs typeface="Times New Roman" pitchFamily="18" charset="0"/>
              </a:rPr>
              <a:t>Lời nói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ngắn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gọn</a:t>
            </a:r>
            <a:r>
              <a:rPr lang="en-US" sz="3600" dirty="0" smtClean="0">
                <a:latin typeface="Times New Roman" pitchFamily="18" charset="0"/>
                <a:cs typeface="Times New Roman" pitchFamily="18" charset="0"/>
              </a:rPr>
              <a:t>, </a:t>
            </a:r>
            <a:r>
              <a:rPr lang="vi-VN" sz="3600" dirty="0" smtClean="0">
                <a:latin typeface="Times New Roman" pitchFamily="18" charset="0"/>
                <a:cs typeface="Times New Roman" pitchFamily="18" charset="0"/>
              </a:rPr>
              <a:t>dễ </a:t>
            </a:r>
            <a:r>
              <a:rPr lang="vi-VN" sz="3600" dirty="0">
                <a:latin typeface="Times New Roman" pitchFamily="18" charset="0"/>
                <a:cs typeface="Times New Roman" pitchFamily="18" charset="0"/>
              </a:rPr>
              <a:t>hiểu, gần gũi</a:t>
            </a:r>
          </a:p>
        </p:txBody>
      </p:sp>
    </p:spTree>
    <p:extLst>
      <p:ext uri="{BB962C8B-B14F-4D97-AF65-F5344CB8AC3E}">
        <p14:creationId xmlns:p14="http://schemas.microsoft.com/office/powerpoint/2010/main" val="1255640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anim calcmode="lin" valueType="num">
                                      <p:cBhvr>
                                        <p:cTn id="1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1000"/>
                                        <p:tgtEl>
                                          <p:spTgt spid="5">
                                            <p:txEl>
                                              <p:pRg st="4" end="4"/>
                                            </p:txEl>
                                          </p:spTgt>
                                        </p:tgtEl>
                                      </p:cBhvr>
                                    </p:animEffect>
                                    <p:anim calcmode="lin" valueType="num">
                                      <p:cBhvr>
                                        <p:cTn id="2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Effect transition="in" filter="fade">
                                      <p:cBhvr>
                                        <p:cTn id="26" dur="1000"/>
                                        <p:tgtEl>
                                          <p:spTgt spid="5">
                                            <p:txEl>
                                              <p:pRg st="6" end="6"/>
                                            </p:txEl>
                                          </p:spTgt>
                                        </p:tgtEl>
                                      </p:cBhvr>
                                    </p:animEffect>
                                    <p:anim calcmode="lin" valueType="num">
                                      <p:cBhvr>
                                        <p:cTn id="27"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9116"/>
            <a:ext cx="8229600" cy="1143000"/>
          </a:xfrm>
        </p:spPr>
        <p:txBody>
          <a:bodyPr>
            <a:normAutofit fontScale="90000"/>
          </a:bodyPr>
          <a:lstStyle/>
          <a:p>
            <a:r>
              <a:rPr lang="en-US" b="1" i="1" u="sng" dirty="0" err="1" smtClean="0">
                <a:solidFill>
                  <a:srgbClr val="FF0000"/>
                </a:solidFill>
                <a:latin typeface="Times New Roman" pitchFamily="18" charset="0"/>
                <a:cs typeface="Times New Roman" pitchFamily="18" charset="0"/>
              </a:rPr>
              <a:t>Video</a:t>
            </a:r>
            <a:r>
              <a:rPr lang="en-US" b="1" i="1" dirty="0" err="1" smtClean="0">
                <a:latin typeface="Times New Roman" pitchFamily="18" charset="0"/>
                <a:cs typeface="Times New Roman" pitchFamily="18" charset="0"/>
              </a:rPr>
              <a:t>:Lối</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sống</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giản</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dị</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của</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Bác</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Hồ</a:t>
            </a:r>
            <a:endParaRPr lang="en-US" b="1" i="1" dirty="0">
              <a:latin typeface="Times New Roman" pitchFamily="18" charset="0"/>
              <a:cs typeface="Times New Roman" pitchFamily="18" charset="0"/>
            </a:endParaRPr>
          </a:p>
        </p:txBody>
      </p:sp>
      <p:pic>
        <p:nvPicPr>
          <p:cNvPr id="4" name="lối sống đơn giản của Bác Hồ.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9552" y="1340768"/>
            <a:ext cx="8208912" cy="4824536"/>
          </a:xfrm>
        </p:spPr>
      </p:pic>
    </p:spTree>
    <p:extLst>
      <p:ext uri="{BB962C8B-B14F-4D97-AF65-F5344CB8AC3E}">
        <p14:creationId xmlns:p14="http://schemas.microsoft.com/office/powerpoint/2010/main" val="161328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384229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466</TotalTime>
  <Words>662</Words>
  <Application>Microsoft Office PowerPoint</Application>
  <PresentationFormat>On-screen Show (4:3)</PresentationFormat>
  <Paragraphs>79</Paragraphs>
  <Slides>27</Slides>
  <Notes>1</Notes>
  <HiddenSlides>0</HiddenSlides>
  <MMClips>1</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1_Office Theme</vt:lpstr>
      <vt:lpstr>PowerPoint Presentation</vt:lpstr>
      <vt:lpstr>PowerPoint Presentation</vt:lpstr>
      <vt:lpstr>PowerPoint Presentation</vt:lpstr>
      <vt:lpstr>PowerPoint Presentation</vt:lpstr>
      <vt:lpstr>PowerPoint Presentation</vt:lpstr>
      <vt:lpstr>Qua những chi tiết trên, em có nhận xét gì về trang phục, tác phong, thái độ và lời nói của Bác Hồ?   Điều đó có tác động như thế nào đến tình cảm của nhân dân ta?</vt:lpstr>
      <vt:lpstr>PowerPoint Presentation</vt:lpstr>
      <vt:lpstr>Video:Lối sống giản dị của Bác Hồ</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1.Bài tập a. Trong các tranh sau đây, theo em, bức tranh nào thể hiện tính giản dị của học sinh khi đến trường? Vì sao?</vt:lpstr>
      <vt:lpstr>2. Hãy chọn phương án đúng, sai</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USER</cp:lastModifiedBy>
  <cp:revision>35</cp:revision>
  <dcterms:created xsi:type="dcterms:W3CDTF">2019-08-26T02:34:26Z</dcterms:created>
  <dcterms:modified xsi:type="dcterms:W3CDTF">2021-09-11T15:40:36Z</dcterms:modified>
</cp:coreProperties>
</file>